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749" r:id="rId2"/>
  </p:sldMasterIdLst>
  <p:notesMasterIdLst>
    <p:notesMasterId r:id="rId19"/>
  </p:notesMasterIdLst>
  <p:sldIdLst>
    <p:sldId id="264" r:id="rId3"/>
    <p:sldId id="273" r:id="rId4"/>
    <p:sldId id="279" r:id="rId5"/>
    <p:sldId id="257" r:id="rId6"/>
    <p:sldId id="266" r:id="rId7"/>
    <p:sldId id="267" r:id="rId8"/>
    <p:sldId id="265" r:id="rId9"/>
    <p:sldId id="269" r:id="rId10"/>
    <p:sldId id="260" r:id="rId11"/>
    <p:sldId id="280" r:id="rId12"/>
    <p:sldId id="282" r:id="rId13"/>
    <p:sldId id="275" r:id="rId14"/>
    <p:sldId id="281" r:id="rId15"/>
    <p:sldId id="274" r:id="rId16"/>
    <p:sldId id="277" r:id="rId17"/>
    <p:sldId id="276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BEB"/>
    <a:srgbClr val="FFFFFF"/>
    <a:srgbClr val="FF0000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E5580-0AB4-430A-9110-A0174DBD7757}" type="datetimeFigureOut">
              <a:rPr lang="it-IT" smtClean="0"/>
              <a:t>15/07/2024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ED30B-004D-47DF-AD33-99C2423A38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3192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9BBD-5960-4796-88D4-C6C30CE28BED}" type="datetimeFigureOut">
              <a:rPr lang="it-IT" smtClean="0"/>
              <a:t>15/07/2024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0F8E089-5706-46A3-BCF6-DBAED65DF8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5234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9BBD-5960-4796-88D4-C6C30CE28BED}" type="datetimeFigureOut">
              <a:rPr lang="it-IT" smtClean="0"/>
              <a:t>15/07/2024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0F8E089-5706-46A3-BCF6-DBAED65DF8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3298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9BBD-5960-4796-88D4-C6C30CE28BED}" type="datetimeFigureOut">
              <a:rPr lang="it-IT" smtClean="0"/>
              <a:t>15/07/2024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0F8E089-5706-46A3-BCF6-DBAED65DF8A0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5091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9BBD-5960-4796-88D4-C6C30CE28BED}" type="datetimeFigureOut">
              <a:rPr lang="it-IT" smtClean="0"/>
              <a:t>15/07/2024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F8E089-5706-46A3-BCF6-DBAED65DF8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3888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9BBD-5960-4796-88D4-C6C30CE28BED}" type="datetimeFigureOut">
              <a:rPr lang="it-IT" smtClean="0"/>
              <a:t>15/07/2024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F8E089-5706-46A3-BCF6-DBAED65DF8A0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0074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9BBD-5960-4796-88D4-C6C30CE28BED}" type="datetimeFigureOut">
              <a:rPr lang="it-IT" smtClean="0"/>
              <a:t>15/07/2024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F8E089-5706-46A3-BCF6-DBAED65DF8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3594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9BBD-5960-4796-88D4-C6C30CE28BED}" type="datetimeFigureOut">
              <a:rPr lang="it-IT" smtClean="0"/>
              <a:t>15/07/2024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E089-5706-46A3-BCF6-DBAED65DF8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4140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9BBD-5960-4796-88D4-C6C30CE28BED}" type="datetimeFigureOut">
              <a:rPr lang="it-IT" smtClean="0"/>
              <a:t>15/07/2024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E089-5706-46A3-BCF6-DBAED65DF8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3110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9BBD-5960-4796-88D4-C6C30CE28BED}" type="datetimeFigureOut">
              <a:rPr lang="it-IT" smtClean="0"/>
              <a:t>15/07/2024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E089-5706-46A3-BCF6-DBAED65DF8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2431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9BBD-5960-4796-88D4-C6C30CE28BED}" type="datetimeFigureOut">
              <a:rPr lang="it-IT" smtClean="0"/>
              <a:t>15/07/2024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E089-5706-46A3-BCF6-DBAED65DF8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2418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9BBD-5960-4796-88D4-C6C30CE28BED}" type="datetimeFigureOut">
              <a:rPr lang="it-IT" smtClean="0"/>
              <a:t>15/07/2024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E089-5706-46A3-BCF6-DBAED65DF8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938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9BBD-5960-4796-88D4-C6C30CE28BED}" type="datetimeFigureOut">
              <a:rPr lang="it-IT" smtClean="0"/>
              <a:t>15/07/2024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E089-5706-46A3-BCF6-DBAED65DF8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9292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9BBD-5960-4796-88D4-C6C30CE28BED}" type="datetimeFigureOut">
              <a:rPr lang="it-IT" smtClean="0"/>
              <a:t>15/07/2024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E089-5706-46A3-BCF6-DBAED65DF8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65331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9BBD-5960-4796-88D4-C6C30CE28BED}" type="datetimeFigureOut">
              <a:rPr lang="it-IT" smtClean="0"/>
              <a:t>15/07/2024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E089-5706-46A3-BCF6-DBAED65DF8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0068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9BBD-5960-4796-88D4-C6C30CE28BED}" type="datetimeFigureOut">
              <a:rPr lang="it-IT" smtClean="0"/>
              <a:t>15/07/2024</a:t>
            </a:fld>
            <a:endParaRPr 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E089-5706-46A3-BCF6-DBAED65DF8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9222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9BBD-5960-4796-88D4-C6C30CE28BED}" type="datetimeFigureOut">
              <a:rPr lang="it-IT" smtClean="0"/>
              <a:t>15/07/2024</a:t>
            </a:fld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E089-5706-46A3-BCF6-DBAED65DF8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03481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9BBD-5960-4796-88D4-C6C30CE28BED}" type="datetimeFigureOut">
              <a:rPr lang="it-IT" smtClean="0"/>
              <a:t>15/07/2024</a:t>
            </a:fld>
            <a:endParaRPr lang="it-I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E089-5706-46A3-BCF6-DBAED65DF8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45090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9BBD-5960-4796-88D4-C6C30CE28BED}" type="datetimeFigureOut">
              <a:rPr lang="it-IT" smtClean="0"/>
              <a:t>15/07/2024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E089-5706-46A3-BCF6-DBAED65DF8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13188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9BBD-5960-4796-88D4-C6C30CE28BED}" type="datetimeFigureOut">
              <a:rPr lang="it-IT" smtClean="0"/>
              <a:t>15/07/2024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E089-5706-46A3-BCF6-DBAED65DF8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2349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9BBD-5960-4796-88D4-C6C30CE28BED}" type="datetimeFigureOut">
              <a:rPr lang="it-IT" smtClean="0"/>
              <a:t>15/07/2024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E089-5706-46A3-BCF6-DBAED65DF8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41404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9BBD-5960-4796-88D4-C6C30CE28BED}" type="datetimeFigureOut">
              <a:rPr lang="it-IT" smtClean="0"/>
              <a:t>15/07/2024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E089-5706-46A3-BCF6-DBAED65DF8A0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2769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9BBD-5960-4796-88D4-C6C30CE28BED}" type="datetimeFigureOut">
              <a:rPr lang="it-IT" smtClean="0"/>
              <a:t>15/07/2024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E089-5706-46A3-BCF6-DBAED65DF8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480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9BBD-5960-4796-88D4-C6C30CE28BED}" type="datetimeFigureOut">
              <a:rPr lang="it-IT" smtClean="0"/>
              <a:t>15/07/2024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0F8E089-5706-46A3-BCF6-DBAED65DF8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1476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9BBD-5960-4796-88D4-C6C30CE28BED}" type="datetimeFigureOut">
              <a:rPr lang="it-IT" smtClean="0"/>
              <a:t>15/07/2024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E089-5706-46A3-BCF6-DBAED65DF8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82615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9BBD-5960-4796-88D4-C6C30CE28BED}" type="datetimeFigureOut">
              <a:rPr lang="it-IT" smtClean="0"/>
              <a:t>15/07/2024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E089-5706-46A3-BCF6-DBAED65DF8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46035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9BBD-5960-4796-88D4-C6C30CE28BED}" type="datetimeFigureOut">
              <a:rPr lang="it-IT" smtClean="0"/>
              <a:t>15/07/2024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E089-5706-46A3-BCF6-DBAED65DF8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67082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9BBD-5960-4796-88D4-C6C30CE28BED}" type="datetimeFigureOut">
              <a:rPr lang="it-IT" smtClean="0"/>
              <a:t>15/07/2024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E089-5706-46A3-BCF6-DBAED65DF8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9926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9BBD-5960-4796-88D4-C6C30CE28BED}" type="datetimeFigureOut">
              <a:rPr lang="it-IT" smtClean="0"/>
              <a:t>15/07/2024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0F8E089-5706-46A3-BCF6-DBAED65DF8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4712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9BBD-5960-4796-88D4-C6C30CE28BED}" type="datetimeFigureOut">
              <a:rPr lang="it-IT" smtClean="0"/>
              <a:t>15/07/2024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0F8E089-5706-46A3-BCF6-DBAED65DF8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6131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9BBD-5960-4796-88D4-C6C30CE28BED}" type="datetimeFigureOut">
              <a:rPr lang="it-IT" smtClean="0"/>
              <a:t>15/07/2024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E089-5706-46A3-BCF6-DBAED65DF8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1383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9BBD-5960-4796-88D4-C6C30CE28BED}" type="datetimeFigureOut">
              <a:rPr lang="it-IT" smtClean="0"/>
              <a:t>15/07/2024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E089-5706-46A3-BCF6-DBAED65DF8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9150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9BBD-5960-4796-88D4-C6C30CE28BED}" type="datetimeFigureOut">
              <a:rPr lang="it-IT" smtClean="0"/>
              <a:t>15/07/2024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E089-5706-46A3-BCF6-DBAED65DF8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4441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9BBD-5960-4796-88D4-C6C30CE28BED}" type="datetimeFigureOut">
              <a:rPr lang="it-IT" smtClean="0"/>
              <a:t>15/07/2024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F8E089-5706-46A3-BCF6-DBAED65DF8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9992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E9BBD-5960-4796-88D4-C6C30CE28BED}" type="datetimeFigureOut">
              <a:rPr lang="it-IT" smtClean="0"/>
              <a:t>15/07/2024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0F8E089-5706-46A3-BCF6-DBAED65DF8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071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30E9BBD-5960-4796-88D4-C6C30CE28BED}" type="datetimeFigureOut">
              <a:rPr lang="it-IT" smtClean="0"/>
              <a:t>15/07/2024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8E089-5706-46A3-BCF6-DBAED65DF8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47282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1628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I.C.C.A.</a:t>
            </a:r>
            <a:r>
              <a:rPr lang="it-IT" sz="3600" dirty="0">
                <a:solidFill>
                  <a:schemeClr val="tx1"/>
                </a:solidFill>
                <a:latin typeface="Book Antiqua" panose="02040602050305030304" pitchFamily="18" charset="0"/>
              </a:rPr>
              <a:t/>
            </a:r>
            <a:br>
              <a:rPr lang="it-IT" sz="3600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it-IT" sz="36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2024</a:t>
            </a:r>
            <a:endParaRPr lang="it-IT" sz="36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3047" y="2323652"/>
            <a:ext cx="10515600" cy="3533970"/>
          </a:xfrm>
        </p:spPr>
        <p:txBody>
          <a:bodyPr/>
          <a:lstStyle/>
          <a:p>
            <a:endParaRPr lang="it-IT" dirty="0" smtClean="0"/>
          </a:p>
          <a:p>
            <a:endParaRPr lang="it-IT" dirty="0"/>
          </a:p>
          <a:p>
            <a:pPr marL="0" indent="0" algn="ctr">
              <a:buNone/>
            </a:pPr>
            <a:r>
              <a:rPr lang="it-IT" sz="3600" b="1" dirty="0" smtClean="0">
                <a:latin typeface="Book Antiqua" panose="02040602050305030304" pitchFamily="18" charset="0"/>
              </a:rPr>
              <a:t>Un cav</a:t>
            </a:r>
            <a:r>
              <a:rPr lang="it-IT" sz="3600" b="1" dirty="0" smtClean="0">
                <a:solidFill>
                  <a:srgbClr val="FFFFFF"/>
                </a:solidFill>
                <a:latin typeface="Book Antiqua" panose="02040602050305030304" pitchFamily="18" charset="0"/>
              </a:rPr>
              <a:t>ata</a:t>
            </a:r>
            <a:r>
              <a:rPr lang="it-IT" sz="3600" b="1" dirty="0" smtClean="0">
                <a:latin typeface="Book Antiqua" panose="02040602050305030304" pitchFamily="18" charset="0"/>
              </a:rPr>
              <a:t>ppi inedito</a:t>
            </a:r>
          </a:p>
          <a:p>
            <a:pPr marL="0" indent="0" algn="ctr">
              <a:buNone/>
            </a:pPr>
            <a:r>
              <a:rPr lang="it-IT" sz="3600" b="1" dirty="0" smtClean="0">
                <a:latin typeface="Book Antiqua" panose="02040602050305030304" pitchFamily="18" charset="0"/>
              </a:rPr>
              <a:t>A brand new corkscrew</a:t>
            </a:r>
            <a:endParaRPr lang="it-IT" sz="36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98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54695" y="5339787"/>
            <a:ext cx="6466114" cy="1400530"/>
          </a:xfrm>
        </p:spPr>
        <p:txBody>
          <a:bodyPr/>
          <a:lstStyle/>
          <a:p>
            <a:pPr algn="ctr"/>
            <a:r>
              <a:rPr lang="en-GB" sz="2400" b="1" dirty="0" smtClean="0">
                <a:latin typeface="Book Antiqua" panose="02040602050305030304" pitchFamily="18" charset="0"/>
              </a:rPr>
              <a:t>”</a:t>
            </a:r>
            <a:r>
              <a:rPr lang="en-GB" sz="24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sine </a:t>
            </a:r>
            <a:r>
              <a:rPr lang="en-GB" sz="2400" b="1" dirty="0">
                <a:latin typeface="Book Antiqua" panose="02040602050305030304" pitchFamily="18" charset="0"/>
              </a:rPr>
              <a:t>labore firmior </a:t>
            </a:r>
            <a:r>
              <a:rPr lang="en-GB" sz="2400" b="1" dirty="0" smtClean="0">
                <a:latin typeface="Book Antiqua" panose="02040602050305030304" pitchFamily="18" charset="0"/>
              </a:rPr>
              <a:t>promoves”</a:t>
            </a:r>
            <a:r>
              <a:rPr lang="en-GB" sz="2400" b="1" dirty="0" smtClean="0">
                <a:latin typeface="Book Antiqua" panose="02040602050305030304" pitchFamily="18" charset="0"/>
              </a:rPr>
              <a:t/>
            </a:r>
            <a:br>
              <a:rPr lang="en-GB" sz="2400" b="1" dirty="0" smtClean="0">
                <a:latin typeface="Book Antiqua" panose="02040602050305030304" pitchFamily="18" charset="0"/>
              </a:rPr>
            </a:br>
            <a:r>
              <a:rPr lang="en-GB" sz="2400" b="1" dirty="0" smtClean="0">
                <a:latin typeface="Book Antiqua" panose="02040602050305030304" pitchFamily="18" charset="0"/>
              </a:rPr>
              <a:t> (lavori senza fatica con maggiore sicurezza)</a:t>
            </a:r>
            <a:br>
              <a:rPr lang="en-GB" sz="2400" b="1" dirty="0" smtClean="0">
                <a:latin typeface="Book Antiqua" panose="02040602050305030304" pitchFamily="18" charset="0"/>
              </a:rPr>
            </a:br>
            <a:r>
              <a:rPr lang="en-GB" sz="2400" b="1" dirty="0" smtClean="0">
                <a:latin typeface="Book Antiqua" panose="02040602050305030304" pitchFamily="18" charset="0"/>
              </a:rPr>
              <a:t> (you </a:t>
            </a:r>
            <a:r>
              <a:rPr lang="en-US" sz="2400" b="1" dirty="0" smtClean="0">
                <a:latin typeface="Book Antiqua" panose="02040602050305030304" pitchFamily="18" charset="0"/>
              </a:rPr>
              <a:t>work </a:t>
            </a:r>
            <a:r>
              <a:rPr lang="en-US" sz="2400" b="1" dirty="0">
                <a:latin typeface="Book Antiqua" panose="02040602050305030304" pitchFamily="18" charset="0"/>
              </a:rPr>
              <a:t>effortlessly with greater </a:t>
            </a:r>
            <a:r>
              <a:rPr lang="en-US" sz="2400" b="1" dirty="0" smtClean="0">
                <a:latin typeface="Book Antiqua" panose="02040602050305030304" pitchFamily="18" charset="0"/>
              </a:rPr>
              <a:t>security)</a:t>
            </a:r>
            <a:r>
              <a:rPr lang="en-GB" sz="2400" b="1" dirty="0" smtClean="0">
                <a:latin typeface="Book Antiqua" panose="02040602050305030304" pitchFamily="18" charset="0"/>
              </a:rPr>
              <a:t/>
            </a:r>
            <a:br>
              <a:rPr lang="en-GB" sz="2400" b="1" dirty="0" smtClean="0">
                <a:latin typeface="Book Antiqua" panose="02040602050305030304" pitchFamily="18" charset="0"/>
              </a:rPr>
            </a:br>
            <a:r>
              <a:rPr lang="en-GB" sz="2400" b="1" dirty="0" smtClean="0">
                <a:latin typeface="Book Antiqua" panose="02040602050305030304" pitchFamily="18" charset="0"/>
              </a:rPr>
              <a:t> </a:t>
            </a:r>
            <a:endParaRPr lang="it-IT" sz="2400" dirty="0">
              <a:latin typeface="Book Antiqua" panose="0204060205030503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747181" y="324532"/>
            <a:ext cx="23194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Book Antiqua" panose="02040602050305030304" pitchFamily="18" charset="0"/>
              </a:rPr>
              <a:t>bar</a:t>
            </a:r>
          </a:p>
          <a:p>
            <a:pPr algn="ctr"/>
            <a:endParaRPr lang="it-IT" sz="2400" b="1" dirty="0" smtClean="0">
              <a:latin typeface="Book Antiqua" panose="02040602050305030304" pitchFamily="18" charset="0"/>
            </a:endParaRPr>
          </a:p>
          <a:p>
            <a:pPr algn="ctr"/>
            <a:r>
              <a:rPr lang="it-IT" sz="2400" b="1" dirty="0" smtClean="0">
                <a:latin typeface="Book Antiqua" panose="02040602050305030304" pitchFamily="18" charset="0"/>
              </a:rPr>
              <a:t>B</a:t>
            </a:r>
            <a:r>
              <a:rPr lang="it-IT" sz="2400" dirty="0" smtClean="0">
                <a:solidFill>
                  <a:srgbClr val="FFC000"/>
                </a:solidFill>
                <a:latin typeface="Book Antiqua" panose="02040602050305030304" pitchFamily="18" charset="0"/>
              </a:rPr>
              <a:t>runo</a:t>
            </a:r>
          </a:p>
          <a:p>
            <a:pPr algn="ctr"/>
            <a:r>
              <a:rPr lang="it-IT" sz="2400" b="1" dirty="0" smtClean="0">
                <a:latin typeface="Book Antiqua" panose="02040602050305030304" pitchFamily="18" charset="0"/>
              </a:rPr>
              <a:t>A</a:t>
            </a:r>
            <a:r>
              <a:rPr lang="it-IT" sz="2400" dirty="0" smtClean="0">
                <a:solidFill>
                  <a:srgbClr val="FFC000"/>
                </a:solidFill>
                <a:latin typeface="Book Antiqua" panose="02040602050305030304" pitchFamily="18" charset="0"/>
              </a:rPr>
              <a:t>rmando</a:t>
            </a:r>
          </a:p>
          <a:p>
            <a:pPr algn="ctr"/>
            <a:r>
              <a:rPr lang="it-IT" sz="2400" b="1" dirty="0" smtClean="0">
                <a:latin typeface="Book Antiqua" panose="02040602050305030304" pitchFamily="18" charset="0"/>
              </a:rPr>
              <a:t>R</a:t>
            </a:r>
            <a:r>
              <a:rPr lang="it-IT" sz="2400" dirty="0" smtClean="0">
                <a:solidFill>
                  <a:srgbClr val="FFC000"/>
                </a:solidFill>
                <a:latin typeface="Book Antiqua" panose="02040602050305030304" pitchFamily="18" charset="0"/>
              </a:rPr>
              <a:t>iccardo</a:t>
            </a:r>
            <a:endParaRPr lang="it-IT" sz="2400" dirty="0">
              <a:solidFill>
                <a:srgbClr val="FFC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7" t="7982" r="10489" b="14475"/>
          <a:stretch/>
        </p:blipFill>
        <p:spPr>
          <a:xfrm>
            <a:off x="1618525" y="2694558"/>
            <a:ext cx="4093029" cy="2449286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t="2883" r="11562" b="12319"/>
          <a:stretch/>
        </p:blipFill>
        <p:spPr>
          <a:xfrm>
            <a:off x="5787752" y="2694558"/>
            <a:ext cx="4412603" cy="2449286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t="13638" r="5714" b="14442"/>
          <a:stretch/>
        </p:blipFill>
        <p:spPr>
          <a:xfrm>
            <a:off x="2380523" y="324532"/>
            <a:ext cx="5366658" cy="192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4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9" y="414927"/>
            <a:ext cx="2399611" cy="476805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604" y="414927"/>
            <a:ext cx="2359196" cy="476805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r="687"/>
          <a:stretch/>
        </p:blipFill>
        <p:spPr>
          <a:xfrm>
            <a:off x="7979229" y="416560"/>
            <a:ext cx="3425451" cy="4766425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710419" y="5435600"/>
            <a:ext cx="10694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Book Antiqua" panose="02040602050305030304" pitchFamily="18" charset="0"/>
              </a:rPr>
              <a:t>Componenti: due multileve speciali e una vite adeguata forniti da Riccardo; un manico, una base e vari elementi costruiti da Bruno; sapientemente assemblati da Bruno secondo il progetto di Armando.</a:t>
            </a:r>
          </a:p>
          <a:p>
            <a:r>
              <a:rPr lang="en-US" dirty="0">
                <a:latin typeface="Book Antiqua" panose="02040602050305030304" pitchFamily="18" charset="0"/>
              </a:rPr>
              <a:t>Components: two </a:t>
            </a:r>
            <a:r>
              <a:rPr lang="en-US" dirty="0" smtClean="0">
                <a:latin typeface="Book Antiqua" panose="02040602050305030304" pitchFamily="18" charset="0"/>
              </a:rPr>
              <a:t>special compound levers </a:t>
            </a:r>
            <a:r>
              <a:rPr lang="en-US" dirty="0">
                <a:latin typeface="Book Antiqua" panose="02040602050305030304" pitchFamily="18" charset="0"/>
              </a:rPr>
              <a:t>and a </a:t>
            </a:r>
            <a:r>
              <a:rPr lang="en-US" dirty="0" smtClean="0">
                <a:latin typeface="Book Antiqua" panose="02040602050305030304" pitchFamily="18" charset="0"/>
              </a:rPr>
              <a:t>suitable screw </a:t>
            </a:r>
            <a:r>
              <a:rPr lang="en-US" dirty="0">
                <a:latin typeface="Book Antiqua" panose="02040602050305030304" pitchFamily="18" charset="0"/>
              </a:rPr>
              <a:t>provided by </a:t>
            </a:r>
            <a:r>
              <a:rPr lang="en-US" dirty="0" smtClean="0">
                <a:latin typeface="Book Antiqua" panose="02040602050305030304" pitchFamily="18" charset="0"/>
              </a:rPr>
              <a:t>Riccardo; </a:t>
            </a:r>
            <a:r>
              <a:rPr lang="en-US" dirty="0">
                <a:latin typeface="Book Antiqua" panose="02040602050305030304" pitchFamily="18" charset="0"/>
              </a:rPr>
              <a:t>a </a:t>
            </a:r>
            <a:r>
              <a:rPr lang="en-US" dirty="0" smtClean="0">
                <a:latin typeface="Book Antiqua" panose="02040602050305030304" pitchFamily="18" charset="0"/>
              </a:rPr>
              <a:t>handle, a </a:t>
            </a:r>
            <a:r>
              <a:rPr lang="en-US" dirty="0">
                <a:latin typeface="Book Antiqua" panose="02040602050305030304" pitchFamily="18" charset="0"/>
              </a:rPr>
              <a:t>base and various </a:t>
            </a:r>
            <a:r>
              <a:rPr lang="en-US" dirty="0" smtClean="0">
                <a:latin typeface="Book Antiqua" panose="02040602050305030304" pitchFamily="18" charset="0"/>
              </a:rPr>
              <a:t>elements built </a:t>
            </a:r>
            <a:r>
              <a:rPr lang="en-US" dirty="0">
                <a:latin typeface="Book Antiqua" panose="02040602050305030304" pitchFamily="18" charset="0"/>
              </a:rPr>
              <a:t>by Bruno; expertly assembled by Bruno according to Armando's design.</a:t>
            </a:r>
            <a:endParaRPr lang="it-IT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77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1"/>
          <p:cNvSpPr>
            <a:spLocks noGrp="1"/>
          </p:cNvSpPr>
          <p:nvPr>
            <p:ph idx="1"/>
          </p:nvPr>
        </p:nvSpPr>
        <p:spPr>
          <a:xfrm>
            <a:off x="2832408" y="587829"/>
            <a:ext cx="1719942" cy="707494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it-IT" sz="1800" dirty="0" smtClean="0">
                <a:latin typeface="Book Antiqua" panose="02040602050305030304" pitchFamily="18" charset="0"/>
              </a:rPr>
              <a:t>Robustezza</a:t>
            </a:r>
          </a:p>
          <a:p>
            <a:pPr marL="0" indent="0" algn="r">
              <a:buNone/>
            </a:pPr>
            <a:r>
              <a:rPr lang="it-IT" sz="1800" dirty="0" smtClean="0">
                <a:latin typeface="Book Antiqua" panose="02040602050305030304" pitchFamily="18" charset="0"/>
              </a:rPr>
              <a:t>Strength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44963" y="2550260"/>
            <a:ext cx="4027711" cy="2265587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832408" y="2818460"/>
            <a:ext cx="5584371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spcBef>
                <a:spcPts val="1000"/>
              </a:spcBef>
              <a:buClr>
                <a:srgbClr val="F5A408"/>
              </a:buClr>
              <a:buSzPct val="80000"/>
            </a:pPr>
            <a:r>
              <a:rPr lang="it-IT" dirty="0">
                <a:latin typeface="Book Antiqua" panose="02040602050305030304" pitchFamily="18" charset="0"/>
                <a:ea typeface="+mj-ea"/>
                <a:cs typeface="+mj-cs"/>
              </a:rPr>
              <a:t>Il verme </a:t>
            </a:r>
            <a:r>
              <a:rPr lang="it-IT" dirty="0" smtClean="0">
                <a:latin typeface="Book Antiqua" panose="02040602050305030304" pitchFamily="18" charset="0"/>
                <a:ea typeface="+mj-ea"/>
                <a:cs typeface="+mj-cs"/>
              </a:rPr>
              <a:t>entra agevolmente </a:t>
            </a:r>
            <a:r>
              <a:rPr lang="it-IT" dirty="0">
                <a:latin typeface="Book Antiqua" panose="02040602050305030304" pitchFamily="18" charset="0"/>
                <a:ea typeface="+mj-ea"/>
                <a:cs typeface="+mj-cs"/>
              </a:rPr>
              <a:t>nel </a:t>
            </a:r>
            <a:r>
              <a:rPr lang="it-IT" dirty="0" smtClean="0">
                <a:latin typeface="Book Antiqua" panose="02040602050305030304" pitchFamily="18" charset="0"/>
                <a:ea typeface="+mj-ea"/>
                <a:cs typeface="+mj-cs"/>
              </a:rPr>
              <a:t>tappo</a:t>
            </a:r>
          </a:p>
          <a:p>
            <a:pPr lvl="0" defTabSz="457200">
              <a:spcBef>
                <a:spcPts val="1000"/>
              </a:spcBef>
              <a:buClr>
                <a:srgbClr val="F5A408"/>
              </a:buClr>
              <a:buSzPct val="80000"/>
            </a:pPr>
            <a:r>
              <a:rPr lang="it-IT" dirty="0" smtClean="0">
                <a:latin typeface="Book Antiqua" panose="02040602050305030304" pitchFamily="18" charset="0"/>
                <a:ea typeface="+mj-ea"/>
                <a:cs typeface="+mj-cs"/>
              </a:rPr>
              <a:t>(</a:t>
            </a:r>
            <a:r>
              <a:rPr lang="it-IT" dirty="0">
                <a:latin typeface="Book Antiqua" panose="02040602050305030304" pitchFamily="18" charset="0"/>
                <a:ea typeface="+mj-ea"/>
                <a:cs typeface="+mj-cs"/>
              </a:rPr>
              <a:t>agendo sulla componente a T</a:t>
            </a:r>
            <a:r>
              <a:rPr lang="it-IT" dirty="0" smtClean="0">
                <a:latin typeface="Book Antiqua" panose="02040602050305030304" pitchFamily="18" charset="0"/>
                <a:ea typeface="+mj-ea"/>
                <a:cs typeface="+mj-cs"/>
              </a:rPr>
              <a:t>)</a:t>
            </a:r>
          </a:p>
          <a:p>
            <a:pPr lvl="0" defTabSz="457200">
              <a:spcBef>
                <a:spcPts val="1000"/>
              </a:spcBef>
              <a:buClr>
                <a:srgbClr val="F5A408"/>
              </a:buClr>
              <a:buSzPct val="80000"/>
            </a:pPr>
            <a:r>
              <a:rPr lang="en-US" dirty="0">
                <a:latin typeface="Book Antiqua" panose="02040602050305030304" pitchFamily="18" charset="0"/>
                <a:ea typeface="+mj-ea"/>
                <a:cs typeface="+mj-cs"/>
              </a:rPr>
              <a:t>The worm fits easily into the cork</a:t>
            </a:r>
          </a:p>
          <a:p>
            <a:pPr lvl="0" defTabSz="457200">
              <a:spcBef>
                <a:spcPts val="1000"/>
              </a:spcBef>
              <a:buClr>
                <a:srgbClr val="F5A408"/>
              </a:buClr>
              <a:buSzPct val="80000"/>
            </a:pPr>
            <a:r>
              <a:rPr lang="en-US" dirty="0">
                <a:latin typeface="Book Antiqua" panose="02040602050305030304" pitchFamily="18" charset="0"/>
                <a:ea typeface="+mj-ea"/>
                <a:cs typeface="+mj-cs"/>
              </a:rPr>
              <a:t>(by acting on the T-shaped component</a:t>
            </a:r>
            <a:r>
              <a:rPr lang="en-US" dirty="0" smtClean="0">
                <a:latin typeface="Book Antiqua" panose="02040602050305030304" pitchFamily="18" charset="0"/>
                <a:ea typeface="+mj-ea"/>
                <a:cs typeface="+mj-cs"/>
              </a:rPr>
              <a:t>)</a:t>
            </a:r>
            <a:endParaRPr lang="en-US" dirty="0">
              <a:latin typeface="Book Antiqua" panose="02040602050305030304" pitchFamily="18" charset="0"/>
              <a:ea typeface="+mj-ea"/>
              <a:cs typeface="+mj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488235" y="4839169"/>
            <a:ext cx="4550229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457200">
              <a:spcBef>
                <a:spcPts val="1000"/>
              </a:spcBef>
              <a:buClr>
                <a:srgbClr val="F5A408"/>
              </a:buClr>
              <a:buSzPct val="80000"/>
            </a:pPr>
            <a:r>
              <a:rPr lang="it-IT" dirty="0">
                <a:latin typeface="Book Antiqua" panose="02040602050305030304" pitchFamily="18" charset="0"/>
                <a:ea typeface="+mj-ea"/>
                <a:cs typeface="+mj-cs"/>
              </a:rPr>
              <a:t>Il tappo è estratto senza </a:t>
            </a:r>
            <a:r>
              <a:rPr lang="it-IT" dirty="0" smtClean="0">
                <a:latin typeface="Book Antiqua" panose="02040602050305030304" pitchFamily="18" charset="0"/>
                <a:ea typeface="+mj-ea"/>
                <a:cs typeface="+mj-cs"/>
              </a:rPr>
              <a:t>fatica</a:t>
            </a:r>
          </a:p>
          <a:p>
            <a:pPr lvl="0" algn="r" defTabSz="457200">
              <a:spcBef>
                <a:spcPts val="1000"/>
              </a:spcBef>
              <a:buClr>
                <a:srgbClr val="F5A408"/>
              </a:buClr>
              <a:buSzPct val="80000"/>
            </a:pPr>
            <a:r>
              <a:rPr lang="it-IT" dirty="0" smtClean="0">
                <a:latin typeface="Book Antiqua" panose="02040602050305030304" pitchFamily="18" charset="0"/>
                <a:ea typeface="+mj-ea"/>
                <a:cs typeface="+mj-cs"/>
              </a:rPr>
              <a:t>(</a:t>
            </a:r>
            <a:r>
              <a:rPr lang="it-IT" dirty="0">
                <a:latin typeface="Book Antiqua" panose="02040602050305030304" pitchFamily="18" charset="0"/>
                <a:ea typeface="+mj-ea"/>
                <a:cs typeface="+mj-cs"/>
              </a:rPr>
              <a:t>grazie alle due leve multiple</a:t>
            </a:r>
            <a:r>
              <a:rPr lang="it-IT" dirty="0" smtClean="0">
                <a:latin typeface="Book Antiqua" panose="02040602050305030304" pitchFamily="18" charset="0"/>
                <a:ea typeface="+mj-ea"/>
                <a:cs typeface="+mj-cs"/>
              </a:rPr>
              <a:t>)</a:t>
            </a:r>
          </a:p>
          <a:p>
            <a:pPr lvl="0" algn="r" defTabSz="457200">
              <a:spcBef>
                <a:spcPts val="1000"/>
              </a:spcBef>
              <a:buClr>
                <a:srgbClr val="F5A408"/>
              </a:buClr>
              <a:buSzPct val="80000"/>
            </a:pPr>
            <a:r>
              <a:rPr lang="en-US" dirty="0">
                <a:latin typeface="Book Antiqua" panose="02040602050305030304" pitchFamily="18" charset="0"/>
                <a:ea typeface="+mj-ea"/>
                <a:cs typeface="+mj-cs"/>
              </a:rPr>
              <a:t>The cork is effortlessly pulled </a:t>
            </a:r>
            <a:r>
              <a:rPr lang="en-US" dirty="0" smtClean="0">
                <a:latin typeface="Book Antiqua" panose="02040602050305030304" pitchFamily="18" charset="0"/>
                <a:ea typeface="+mj-ea"/>
                <a:cs typeface="+mj-cs"/>
              </a:rPr>
              <a:t>out</a:t>
            </a:r>
          </a:p>
          <a:p>
            <a:pPr lvl="0" algn="r" defTabSz="457200">
              <a:spcBef>
                <a:spcPts val="1000"/>
              </a:spcBef>
              <a:buClr>
                <a:srgbClr val="F5A408"/>
              </a:buClr>
              <a:buSzPct val="80000"/>
            </a:pPr>
            <a:r>
              <a:rPr lang="en-US" dirty="0" smtClean="0">
                <a:latin typeface="Book Antiqua" panose="02040602050305030304" pitchFamily="18" charset="0"/>
                <a:ea typeface="+mj-ea"/>
                <a:cs typeface="+mj-cs"/>
              </a:rPr>
              <a:t>(</a:t>
            </a:r>
            <a:r>
              <a:rPr lang="en-US" dirty="0">
                <a:latin typeface="Book Antiqua" panose="02040602050305030304" pitchFamily="18" charset="0"/>
                <a:ea typeface="+mj-ea"/>
                <a:cs typeface="+mj-cs"/>
              </a:rPr>
              <a:t>thanks to the two </a:t>
            </a:r>
            <a:r>
              <a:rPr lang="en-US" dirty="0" smtClean="0">
                <a:latin typeface="Book Antiqua" panose="02040602050305030304" pitchFamily="18" charset="0"/>
                <a:ea typeface="+mj-ea"/>
                <a:cs typeface="+mj-cs"/>
              </a:rPr>
              <a:t>compound </a:t>
            </a:r>
            <a:r>
              <a:rPr lang="en-US" dirty="0">
                <a:latin typeface="Book Antiqua" panose="02040602050305030304" pitchFamily="18" charset="0"/>
                <a:ea typeface="+mj-ea"/>
                <a:cs typeface="+mj-cs"/>
              </a:rPr>
              <a:t>levers</a:t>
            </a:r>
            <a:endParaRPr lang="it-IT" dirty="0">
              <a:latin typeface="Book Antiqua" panose="02040602050305030304" pitchFamily="18" charset="0"/>
              <a:ea typeface="+mj-ea"/>
              <a:cs typeface="+mj-cs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00963" y="3032282"/>
            <a:ext cx="4451044" cy="250371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72" y="147876"/>
            <a:ext cx="4019227" cy="229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6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1"/>
          <p:cNvSpPr>
            <a:spLocks noGrp="1"/>
          </p:cNvSpPr>
          <p:nvPr>
            <p:ph idx="1"/>
          </p:nvPr>
        </p:nvSpPr>
        <p:spPr>
          <a:xfrm>
            <a:off x="2373086" y="1665513"/>
            <a:ext cx="9818914" cy="18832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>
                <a:latin typeface="Book Antiqua" panose="02040602050305030304" pitchFamily="18" charset="0"/>
              </a:rPr>
              <a:t>Progettista: Armando</a:t>
            </a:r>
          </a:p>
          <a:p>
            <a:pPr marL="0" indent="0">
              <a:buNone/>
            </a:pPr>
            <a:r>
              <a:rPr lang="it-IT" sz="2400" dirty="0" smtClean="0">
                <a:latin typeface="Book Antiqua" panose="02040602050305030304" pitchFamily="18" charset="0"/>
              </a:rPr>
              <a:t>Fornitore dei componenti: Riccardo</a:t>
            </a:r>
          </a:p>
          <a:p>
            <a:pPr marL="0" indent="0">
              <a:buNone/>
            </a:pPr>
            <a:r>
              <a:rPr lang="it-IT" sz="2400" dirty="0" smtClean="0">
                <a:latin typeface="Book Antiqua" panose="02040602050305030304" pitchFamily="18" charset="0"/>
              </a:rPr>
              <a:t>Realizzatore: Bruno</a:t>
            </a:r>
            <a:endParaRPr lang="it-IT" sz="2400" dirty="0">
              <a:latin typeface="Book Antiqua" panose="02040602050305030304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373086" y="3809999"/>
            <a:ext cx="96556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ook Antiqua" panose="02040602050305030304" pitchFamily="18" charset="0"/>
              </a:rPr>
              <a:t>Designer: Armando</a:t>
            </a:r>
          </a:p>
          <a:p>
            <a:r>
              <a:rPr lang="en-US" sz="2400" dirty="0" smtClean="0">
                <a:latin typeface="Book Antiqua" panose="02040602050305030304" pitchFamily="18" charset="0"/>
              </a:rPr>
              <a:t>Component supplier: Riccardo</a:t>
            </a:r>
          </a:p>
          <a:p>
            <a:r>
              <a:rPr lang="en-US" sz="2400" dirty="0" smtClean="0">
                <a:latin typeface="Book Antiqua" panose="02040602050305030304" pitchFamily="18" charset="0"/>
              </a:rPr>
              <a:t>Maker: Bruno</a:t>
            </a:r>
          </a:p>
          <a:p>
            <a:endParaRPr lang="it-IT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74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74772" y="2629234"/>
            <a:ext cx="2579914" cy="257991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53343" y="2629234"/>
            <a:ext cx="2579914" cy="257991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253343" y="865413"/>
            <a:ext cx="8893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Book Antiqua" panose="02040602050305030304" pitchFamily="18" charset="0"/>
              </a:rPr>
              <a:t>Presentazione a A.I.C.C. (purtroppo manca la documentazione fotografica)</a:t>
            </a:r>
          </a:p>
          <a:p>
            <a:r>
              <a:rPr lang="en-US" dirty="0">
                <a:latin typeface="Book Antiqua" panose="02040602050305030304" pitchFamily="18" charset="0"/>
              </a:rPr>
              <a:t>Submission to A.I.C.C</a:t>
            </a:r>
            <a:r>
              <a:rPr lang="en-US" dirty="0" smtClean="0">
                <a:latin typeface="Book Antiqua" panose="02040602050305030304" pitchFamily="18" charset="0"/>
              </a:rPr>
              <a:t>. (unfortunately</a:t>
            </a:r>
            <a:r>
              <a:rPr lang="en-US" dirty="0">
                <a:latin typeface="Book Antiqua" panose="02040602050305030304" pitchFamily="18" charset="0"/>
              </a:rPr>
              <a:t>, there is a lack of photographic </a:t>
            </a:r>
            <a:r>
              <a:rPr lang="en-US" dirty="0" smtClean="0">
                <a:latin typeface="Book Antiqua" panose="02040602050305030304" pitchFamily="18" charset="0"/>
              </a:rPr>
              <a:t>documentation)</a:t>
            </a:r>
            <a:endParaRPr lang="it-IT" dirty="0">
              <a:latin typeface="Book Antiqua" panose="020406020503050303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253343" y="1914183"/>
            <a:ext cx="817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Book Antiqua" panose="02040602050305030304" pitchFamily="18" charset="0"/>
              </a:rPr>
              <a:t>Presentazione a C.F.T.B</a:t>
            </a:r>
            <a:r>
              <a:rPr lang="it-IT" dirty="0" smtClean="0"/>
              <a:t>.</a:t>
            </a:r>
          </a:p>
          <a:p>
            <a:r>
              <a:rPr lang="it-IT" dirty="0" smtClean="0">
                <a:latin typeface="Book Antiqua" panose="02040602050305030304" pitchFamily="18" charset="0"/>
              </a:rPr>
              <a:t>Submission to C.F.T.B.</a:t>
            </a:r>
            <a:endParaRPr lang="it-IT" dirty="0">
              <a:latin typeface="Book Antiqua" panose="0204060205030503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253343" y="5682343"/>
            <a:ext cx="8784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Book Antiqua" panose="02040602050305030304" pitchFamily="18" charset="0"/>
              </a:rPr>
              <a:t>Pratica in corso per ottenere il brevetto</a:t>
            </a:r>
          </a:p>
          <a:p>
            <a:r>
              <a:rPr lang="en-US" dirty="0">
                <a:latin typeface="Book Antiqua" panose="02040602050305030304" pitchFamily="18" charset="0"/>
              </a:rPr>
              <a:t>Practice in progress to obtain the patent</a:t>
            </a:r>
            <a:endParaRPr lang="it-IT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84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1778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2349500"/>
            <a:ext cx="4243388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1779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2349500"/>
            <a:ext cx="2486025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1780" name="CasellaDiTesto 3"/>
          <p:cNvSpPr txBox="1">
            <a:spLocks noChangeArrowheads="1"/>
          </p:cNvSpPr>
          <p:nvPr/>
        </p:nvSpPr>
        <p:spPr bwMode="auto">
          <a:xfrm>
            <a:off x="2713038" y="836613"/>
            <a:ext cx="70929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Simili ma </a:t>
            </a:r>
            <a:r>
              <a:rPr lang="it-IT" altLang="it-IT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non </a:t>
            </a:r>
            <a:r>
              <a:rPr lang="it-IT" altLang="it-I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efficienti</a:t>
            </a:r>
          </a:p>
          <a:p>
            <a:r>
              <a:rPr lang="it-IT" altLang="it-IT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Similar </a:t>
            </a:r>
            <a:r>
              <a:rPr lang="it-IT" altLang="it-IT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but inefficient</a:t>
            </a:r>
          </a:p>
        </p:txBody>
      </p:sp>
    </p:spTree>
    <p:extLst>
      <p:ext uri="{BB962C8B-B14F-4D97-AF65-F5344CB8AC3E}">
        <p14:creationId xmlns:p14="http://schemas.microsoft.com/office/powerpoint/2010/main" val="50125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5874" name="Picture 4" descr="Università Popolare di Tries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5875" name="CasellaDiTesto 3"/>
          <p:cNvSpPr txBox="1">
            <a:spLocks noChangeArrowheads="1"/>
          </p:cNvSpPr>
          <p:nvPr/>
        </p:nvSpPr>
        <p:spPr bwMode="auto">
          <a:xfrm>
            <a:off x="2319338" y="3435350"/>
            <a:ext cx="75533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9600">
                <a:solidFill>
                  <a:srgbClr val="FFC000"/>
                </a:solidFill>
                <a:latin typeface="French Script MT" panose="03020402040607040605" pitchFamily="66" charset="0"/>
              </a:rPr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296104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3"/>
          <p:cNvSpPr>
            <a:spLocks noGrp="1"/>
          </p:cNvSpPr>
          <p:nvPr>
            <p:ph type="title"/>
          </p:nvPr>
        </p:nvSpPr>
        <p:spPr>
          <a:xfrm>
            <a:off x="2841170" y="163287"/>
            <a:ext cx="8382002" cy="849085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400" b="1" dirty="0" smtClean="0"/>
              <a:t/>
            </a:r>
            <a:br>
              <a:rPr lang="it-IT" sz="2400" b="1" dirty="0" smtClean="0"/>
            </a:br>
            <a:r>
              <a:rPr lang="it-IT" sz="2700" b="1" dirty="0" smtClean="0">
                <a:latin typeface="Book Antiqua" panose="02040602050305030304" pitchFamily="18" charset="0"/>
              </a:rPr>
              <a:t>Premessa</a:t>
            </a:r>
            <a:br>
              <a:rPr lang="it-IT" sz="2700" b="1" dirty="0" smtClean="0">
                <a:latin typeface="Book Antiqua" panose="02040602050305030304" pitchFamily="18" charset="0"/>
              </a:rPr>
            </a:br>
            <a:r>
              <a:rPr lang="it-IT" sz="2000" dirty="0"/>
              <a:t/>
            </a:r>
            <a:br>
              <a:rPr lang="it-IT" sz="2000" dirty="0"/>
            </a:br>
            <a:r>
              <a:rPr lang="it-IT" sz="2400" b="1" dirty="0" smtClean="0"/>
              <a:t/>
            </a:r>
            <a:br>
              <a:rPr lang="it-IT" sz="2400" b="1" dirty="0" smtClean="0"/>
            </a:br>
            <a:r>
              <a:rPr lang="it-IT" sz="2400" b="1" dirty="0"/>
              <a:t/>
            </a:r>
            <a:br>
              <a:rPr lang="it-IT" sz="2400" b="1" dirty="0"/>
            </a:br>
            <a:r>
              <a:rPr lang="it-IT" sz="2400" b="1" dirty="0" smtClean="0"/>
              <a:t/>
            </a:r>
            <a:br>
              <a:rPr lang="it-IT" sz="2400" b="1" dirty="0" smtClean="0"/>
            </a:br>
            <a:r>
              <a:rPr lang="it-IT" sz="2400" b="1" dirty="0"/>
              <a:t/>
            </a:r>
            <a:br>
              <a:rPr lang="it-IT" sz="2400" b="1" dirty="0"/>
            </a:br>
            <a:r>
              <a:rPr lang="it-IT" sz="2400" b="1" dirty="0" smtClean="0"/>
              <a:t/>
            </a:r>
            <a:br>
              <a:rPr lang="it-IT" sz="2400" b="1" dirty="0" smtClean="0"/>
            </a:br>
            <a:r>
              <a:rPr lang="it-IT" sz="2400" b="1" dirty="0"/>
              <a:t/>
            </a:r>
            <a:br>
              <a:rPr lang="it-IT" sz="2400" b="1" dirty="0"/>
            </a:br>
            <a:r>
              <a:rPr lang="it-IT" sz="2400" b="1" dirty="0" smtClean="0"/>
              <a:t/>
            </a:r>
            <a:br>
              <a:rPr lang="it-IT" sz="2400" b="1" dirty="0" smtClean="0"/>
            </a:br>
            <a:r>
              <a:rPr lang="it-IT" sz="2400" b="1" dirty="0" smtClean="0"/>
              <a:t/>
            </a:r>
            <a:br>
              <a:rPr lang="it-IT" sz="2400" b="1" dirty="0" smtClean="0"/>
            </a:br>
            <a:endParaRPr lang="it-IT" sz="2400" b="1" dirty="0"/>
          </a:p>
        </p:txBody>
      </p:sp>
      <p:sp>
        <p:nvSpPr>
          <p:cNvPr id="9" name="Segnaposto contenuto 1"/>
          <p:cNvSpPr>
            <a:spLocks noGrp="1"/>
          </p:cNvSpPr>
          <p:nvPr>
            <p:ph idx="1"/>
          </p:nvPr>
        </p:nvSpPr>
        <p:spPr>
          <a:xfrm>
            <a:off x="3200400" y="1295398"/>
            <a:ext cx="8022772" cy="204651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it-IT" dirty="0">
                <a:latin typeface="Book Antiqua" panose="02040602050305030304" pitchFamily="18" charset="0"/>
              </a:rPr>
              <a:t>Qui </a:t>
            </a:r>
            <a:r>
              <a:rPr lang="it-IT" dirty="0" smtClean="0">
                <a:latin typeface="Book Antiqua" panose="02040602050305030304" pitchFamily="18" charset="0"/>
              </a:rPr>
              <a:t>presentiamo </a:t>
            </a:r>
            <a:r>
              <a:rPr lang="it-IT" dirty="0">
                <a:latin typeface="Book Antiqua" panose="02040602050305030304" pitchFamily="18" charset="0"/>
              </a:rPr>
              <a:t>un cavatappi che </a:t>
            </a:r>
            <a:r>
              <a:rPr lang="it-IT" dirty="0" smtClean="0">
                <a:latin typeface="Book Antiqua" panose="02040602050305030304" pitchFamily="18" charset="0"/>
              </a:rPr>
              <a:t>crediamo </a:t>
            </a:r>
            <a:r>
              <a:rPr lang="it-IT" dirty="0">
                <a:latin typeface="Book Antiqua" panose="02040602050305030304" pitchFamily="18" charset="0"/>
              </a:rPr>
              <a:t>sia una invenzione ossia che non ci siano precedenti </a:t>
            </a:r>
            <a:r>
              <a:rPr lang="it-IT" dirty="0" smtClean="0">
                <a:latin typeface="Book Antiqua" panose="02040602050305030304" pitchFamily="18" charset="0"/>
              </a:rPr>
              <a:t>uguali a questo.</a:t>
            </a:r>
            <a:r>
              <a:rPr lang="it-IT" dirty="0">
                <a:latin typeface="Book Antiqua" panose="02040602050305030304" pitchFamily="18" charset="0"/>
              </a:rPr>
              <a:t/>
            </a:r>
            <a:br>
              <a:rPr lang="it-IT" dirty="0">
                <a:latin typeface="Book Antiqua" panose="02040602050305030304" pitchFamily="18" charset="0"/>
              </a:rPr>
            </a:br>
            <a:r>
              <a:rPr lang="it-IT" dirty="0">
                <a:latin typeface="Book Antiqua" panose="02040602050305030304" pitchFamily="18" charset="0"/>
              </a:rPr>
              <a:t>Il progetto nasce dallo studio di cavatappi noti, </a:t>
            </a:r>
            <a:r>
              <a:rPr lang="it-IT" dirty="0" smtClean="0">
                <a:latin typeface="Book Antiqua" panose="02040602050305030304" pitchFamily="18" charset="0"/>
              </a:rPr>
              <a:t>valutando la </a:t>
            </a:r>
            <a:r>
              <a:rPr lang="it-IT" dirty="0">
                <a:latin typeface="Book Antiqua" panose="02040602050305030304" pitchFamily="18" charset="0"/>
              </a:rPr>
              <a:t>loro robustezza e </a:t>
            </a:r>
            <a:r>
              <a:rPr lang="it-IT" dirty="0" smtClean="0">
                <a:latin typeface="Book Antiqua" panose="02040602050305030304" pitchFamily="18" charset="0"/>
              </a:rPr>
              <a:t>la riduzione della </a:t>
            </a:r>
            <a:r>
              <a:rPr lang="it-IT" dirty="0">
                <a:latin typeface="Book Antiqua" panose="02040602050305030304" pitchFamily="18" charset="0"/>
              </a:rPr>
              <a:t>forza </a:t>
            </a:r>
            <a:r>
              <a:rPr lang="it-IT" dirty="0" smtClean="0">
                <a:latin typeface="Book Antiqua" panose="02040602050305030304" pitchFamily="18" charset="0"/>
              </a:rPr>
              <a:t>necessaria alla estrazione del tappo che essi possiedono.                                                                                                                                                In particolare il </a:t>
            </a:r>
            <a:r>
              <a:rPr lang="it-IT" dirty="0">
                <a:latin typeface="Book Antiqua" panose="02040602050305030304" pitchFamily="18" charset="0"/>
              </a:rPr>
              <a:t>progetto </a:t>
            </a:r>
            <a:r>
              <a:rPr lang="it-IT" dirty="0" smtClean="0">
                <a:latin typeface="Book Antiqua" panose="02040602050305030304" pitchFamily="18" charset="0"/>
              </a:rPr>
              <a:t>mette insieme le caratteristiche migliori di due cavatappi.</a:t>
            </a:r>
          </a:p>
          <a:p>
            <a:pPr marL="0" indent="0">
              <a:spcBef>
                <a:spcPts val="0"/>
              </a:spcBef>
              <a:buNone/>
            </a:pPr>
            <a:endParaRPr lang="it-IT" dirty="0">
              <a:latin typeface="Book Antiqua" panose="02040602050305030304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200400" y="3624939"/>
            <a:ext cx="7990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Book Antiqua" panose="02040602050305030304" pitchFamily="18" charset="0"/>
              </a:rPr>
              <a:t>Foreword</a:t>
            </a:r>
            <a:endParaRPr lang="it-IT" sz="2400" b="1" dirty="0">
              <a:latin typeface="Book Antiqua" panose="02040602050305030304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200400" y="4378286"/>
            <a:ext cx="79901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 Antiqua" panose="02040602050305030304" pitchFamily="18" charset="0"/>
              </a:rPr>
              <a:t>Here we </a:t>
            </a:r>
            <a:r>
              <a:rPr lang="en-US" dirty="0">
                <a:latin typeface="Book Antiqua" panose="02040602050305030304" pitchFamily="18" charset="0"/>
              </a:rPr>
              <a:t>present a corkscrew that </a:t>
            </a:r>
            <a:r>
              <a:rPr lang="en-US" dirty="0" smtClean="0">
                <a:latin typeface="Book Antiqua" panose="02040602050305030304" pitchFamily="18" charset="0"/>
              </a:rPr>
              <a:t>we </a:t>
            </a:r>
            <a:r>
              <a:rPr lang="en-US" dirty="0">
                <a:latin typeface="Book Antiqua" panose="02040602050305030304" pitchFamily="18" charset="0"/>
              </a:rPr>
              <a:t>believe is an invention i.e</a:t>
            </a:r>
            <a:r>
              <a:rPr lang="en-US" dirty="0" smtClean="0">
                <a:latin typeface="Book Antiqua" panose="02040602050305030304" pitchFamily="18" charset="0"/>
              </a:rPr>
              <a:t>. </a:t>
            </a:r>
            <a:r>
              <a:rPr lang="en-US" dirty="0">
                <a:latin typeface="Book Antiqua" panose="02040602050305030304" pitchFamily="18" charset="0"/>
              </a:rPr>
              <a:t>there are no precedents equal to this one</a:t>
            </a:r>
            <a:r>
              <a:rPr lang="en-US" dirty="0" smtClean="0">
                <a:latin typeface="Book Antiqua" panose="02040602050305030304" pitchFamily="18" charset="0"/>
              </a:rPr>
              <a:t>.</a:t>
            </a:r>
          </a:p>
          <a:p>
            <a:r>
              <a:rPr lang="en-US" dirty="0">
                <a:latin typeface="Book Antiqua" panose="02040602050305030304" pitchFamily="18" charset="0"/>
              </a:rPr>
              <a:t>The project originates from the study of known corkscrews, evaluating their robustness and the reduction in force required to extract the cork that they possess</a:t>
            </a:r>
            <a:r>
              <a:rPr lang="en-US" dirty="0" smtClean="0">
                <a:latin typeface="Book Antiqua" panose="02040602050305030304" pitchFamily="18" charset="0"/>
              </a:rPr>
              <a:t>.</a:t>
            </a:r>
          </a:p>
          <a:p>
            <a:r>
              <a:rPr lang="en-US" dirty="0">
                <a:latin typeface="Book Antiqua" panose="02040602050305030304" pitchFamily="18" charset="0"/>
              </a:rPr>
              <a:t>Specifically, the </a:t>
            </a:r>
            <a:r>
              <a:rPr lang="en-US" dirty="0" smtClean="0">
                <a:latin typeface="Book Antiqua" panose="02040602050305030304" pitchFamily="18" charset="0"/>
              </a:rPr>
              <a:t>project </a:t>
            </a:r>
            <a:r>
              <a:rPr lang="en-US" dirty="0">
                <a:latin typeface="Book Antiqua" panose="02040602050305030304" pitchFamily="18" charset="0"/>
              </a:rPr>
              <a:t>brings together the best features of two corkscrews.</a:t>
            </a:r>
            <a:endParaRPr lang="it-IT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06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242458" y="771643"/>
            <a:ext cx="9949542" cy="915643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 smtClean="0">
                <a:latin typeface="Book Antiqua" panose="02040602050305030304" pitchFamily="18" charset="0"/>
              </a:rPr>
              <a:t>Esemplare a T, Piemonte, Italia</a:t>
            </a:r>
            <a:br>
              <a:rPr lang="it-IT" sz="2400" b="1" dirty="0" smtClean="0">
                <a:latin typeface="Book Antiqua" panose="02040602050305030304" pitchFamily="18" charset="0"/>
              </a:rPr>
            </a:br>
            <a:r>
              <a:rPr lang="it-IT" sz="2400" b="1" dirty="0" smtClean="0">
                <a:latin typeface="Book Antiqua" panose="02040602050305030304" pitchFamily="18" charset="0"/>
              </a:rPr>
              <a:t>T type, Piedmont, Italy </a:t>
            </a:r>
            <a:endParaRPr lang="it-IT" sz="2400" b="1" dirty="0">
              <a:latin typeface="Book Antiqua" panose="02040602050305030304" pitchFamily="18" charset="0"/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899" y="2351228"/>
            <a:ext cx="2952659" cy="3778250"/>
          </a:xfrm>
        </p:spPr>
      </p:pic>
    </p:spTree>
    <p:extLst>
      <p:ext uri="{BB962C8B-B14F-4D97-AF65-F5344CB8AC3E}">
        <p14:creationId xmlns:p14="http://schemas.microsoft.com/office/powerpoint/2010/main" val="370510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05743" y="351966"/>
            <a:ext cx="9786257" cy="1803405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700" b="1" dirty="0" smtClean="0">
                <a:latin typeface="Book Antiqua" panose="02040602050305030304" pitchFamily="18" charset="0"/>
              </a:rPr>
              <a:t>Multileve</a:t>
            </a:r>
            <a:br>
              <a:rPr lang="it-IT" sz="2700" b="1" dirty="0" smtClean="0">
                <a:latin typeface="Book Antiqua" panose="02040602050305030304" pitchFamily="18" charset="0"/>
              </a:rPr>
            </a:br>
            <a:r>
              <a:rPr lang="it-IT" sz="2700" b="1" dirty="0" smtClean="0">
                <a:latin typeface="Book Antiqua" panose="02040602050305030304" pitchFamily="18" charset="0"/>
              </a:rPr>
              <a:t>Compound levers</a:t>
            </a:r>
            <a:br>
              <a:rPr lang="it-IT" sz="2700" b="1" dirty="0" smtClean="0">
                <a:latin typeface="Book Antiqua" panose="02040602050305030304" pitchFamily="18" charset="0"/>
              </a:rPr>
            </a:br>
            <a:r>
              <a:rPr lang="it-IT" sz="2700" b="1" dirty="0" smtClean="0">
                <a:latin typeface="Book Antiqua" panose="02040602050305030304" pitchFamily="18" charset="0"/>
              </a:rPr>
              <a:t/>
            </a:r>
            <a:br>
              <a:rPr lang="it-IT" sz="2700" b="1" dirty="0" smtClean="0">
                <a:latin typeface="Book Antiqua" panose="02040602050305030304" pitchFamily="18" charset="0"/>
              </a:rPr>
            </a:br>
            <a:r>
              <a:rPr lang="it-IT" sz="1600" dirty="0" smtClean="0">
                <a:latin typeface="Book Antiqua" panose="02040602050305030304" pitchFamily="18" charset="0"/>
              </a:rPr>
              <a:t>Wier’s patent n. 12804, september 25 1884</a:t>
            </a:r>
            <a:br>
              <a:rPr lang="it-IT" sz="1600" dirty="0" smtClean="0">
                <a:latin typeface="Book Antiqua" panose="02040602050305030304" pitchFamily="18" charset="0"/>
              </a:rPr>
            </a:br>
            <a:r>
              <a:rPr lang="it-IT" sz="1600" dirty="0" smtClean="0">
                <a:latin typeface="Book Antiqua" panose="02040602050305030304" pitchFamily="18" charset="0"/>
              </a:rPr>
              <a:t>«WIER’S PATENT 12804 25 SEPTR 1884 J. HEELEY &amp; SONS MAKERS»</a:t>
            </a:r>
            <a:endParaRPr lang="it-IT" sz="1600" dirty="0">
              <a:latin typeface="Book Antiqua" panose="02040602050305030304" pitchFamily="18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785" y="2332110"/>
            <a:ext cx="2336170" cy="3778250"/>
          </a:xfrm>
        </p:spPr>
      </p:pic>
    </p:spTree>
    <p:extLst>
      <p:ext uri="{BB962C8B-B14F-4D97-AF65-F5344CB8AC3E}">
        <p14:creationId xmlns:p14="http://schemas.microsoft.com/office/powerpoint/2010/main" val="289115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014" y="1925006"/>
            <a:ext cx="2251865" cy="2880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680" y="1925006"/>
            <a:ext cx="1782144" cy="28800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091617" y="5227055"/>
            <a:ext cx="7859411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B050"/>
                </a:solidFill>
              </a:rPr>
              <a:t>      </a:t>
            </a:r>
            <a:r>
              <a:rPr lang="it-IT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alta                                                                     </a:t>
            </a:r>
            <a:r>
              <a:rPr lang="it-IT" b="1" dirty="0" smtClean="0">
                <a:solidFill>
                  <a:srgbClr val="FFC000"/>
                </a:solidFill>
                <a:latin typeface="Book Antiqua" panose="02040602050305030304" pitchFamily="18" charset="0"/>
              </a:rPr>
              <a:t>media</a:t>
            </a:r>
            <a:r>
              <a:rPr lang="it-IT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  </a:t>
            </a:r>
          </a:p>
          <a:p>
            <a:r>
              <a:rPr lang="it-IT" b="1" dirty="0" smtClean="0"/>
              <a:t>                        </a:t>
            </a:r>
            <a:r>
              <a:rPr lang="it-IT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high</a:t>
            </a:r>
            <a:r>
              <a:rPr lang="it-IT" b="1" dirty="0" smtClean="0">
                <a:latin typeface="Book Antiqua" panose="02040602050305030304" pitchFamily="18" charset="0"/>
              </a:rPr>
              <a:t>                                                                  </a:t>
            </a:r>
            <a:r>
              <a:rPr lang="it-IT" b="1" dirty="0" smtClean="0">
                <a:solidFill>
                  <a:srgbClr val="FFC000"/>
                </a:solidFill>
                <a:latin typeface="Book Antiqua" panose="02040602050305030304" pitchFamily="18" charset="0"/>
              </a:rPr>
              <a:t>medium</a:t>
            </a:r>
            <a:endParaRPr lang="it-IT" b="1" dirty="0">
              <a:solidFill>
                <a:srgbClr val="FFC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340429" y="671961"/>
            <a:ext cx="9851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Book Antiqua" panose="02040602050305030304" pitchFamily="18" charset="0"/>
              </a:rPr>
              <a:t>Considerazioni sulla </a:t>
            </a:r>
            <a:r>
              <a:rPr lang="it-IT" sz="2400" b="1" u="sng" dirty="0" smtClean="0">
                <a:latin typeface="Book Antiqua" panose="02040602050305030304" pitchFamily="18" charset="0"/>
              </a:rPr>
              <a:t>robustezza</a:t>
            </a:r>
          </a:p>
          <a:p>
            <a:pPr algn="ctr"/>
            <a:r>
              <a:rPr lang="it-IT" sz="2400" b="1" u="sng" dirty="0" smtClean="0">
                <a:latin typeface="Book Antiqua" panose="02040602050305030304" pitchFamily="18" charset="0"/>
              </a:rPr>
              <a:t>Strength</a:t>
            </a:r>
            <a:r>
              <a:rPr lang="it-IT" sz="2400" b="1" dirty="0" smtClean="0">
                <a:latin typeface="Book Antiqua" panose="02040602050305030304" pitchFamily="18" charset="0"/>
              </a:rPr>
              <a:t> </a:t>
            </a:r>
            <a:r>
              <a:rPr lang="it-IT" sz="2400" b="1" dirty="0">
                <a:latin typeface="Book Antiqua" panose="02040602050305030304" pitchFamily="18" charset="0"/>
              </a:rPr>
              <a:t>considerations</a:t>
            </a:r>
          </a:p>
        </p:txBody>
      </p:sp>
    </p:spTree>
    <p:extLst>
      <p:ext uri="{BB962C8B-B14F-4D97-AF65-F5344CB8AC3E}">
        <p14:creationId xmlns:p14="http://schemas.microsoft.com/office/powerpoint/2010/main" val="166298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628" y="1489628"/>
            <a:ext cx="3186588" cy="407545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090059" y="305087"/>
            <a:ext cx="9666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Book Antiqua" panose="02040602050305030304" pitchFamily="18" charset="0"/>
              </a:rPr>
              <a:t>Considerazioni sulla </a:t>
            </a:r>
            <a:r>
              <a:rPr lang="it-IT" sz="2400" b="1" u="sng" dirty="0" smtClean="0">
                <a:latin typeface="Book Antiqua" panose="02040602050305030304" pitchFamily="18" charset="0"/>
              </a:rPr>
              <a:t>facilità</a:t>
            </a:r>
            <a:r>
              <a:rPr lang="it-IT" sz="2400" b="1" dirty="0" smtClean="0">
                <a:latin typeface="Book Antiqua" panose="02040602050305030304" pitchFamily="18" charset="0"/>
              </a:rPr>
              <a:t> dell’inserimento del verme nel tappo</a:t>
            </a:r>
          </a:p>
          <a:p>
            <a:pPr algn="ctr"/>
            <a:r>
              <a:rPr lang="en-US" sz="2400" b="1" dirty="0">
                <a:latin typeface="Book Antiqua" panose="02040602050305030304" pitchFamily="18" charset="0"/>
              </a:rPr>
              <a:t>Considerations on the </a:t>
            </a:r>
            <a:r>
              <a:rPr lang="en-US" sz="2400" b="1" u="sng" dirty="0">
                <a:latin typeface="Book Antiqua" panose="02040602050305030304" pitchFamily="18" charset="0"/>
              </a:rPr>
              <a:t>ease</a:t>
            </a:r>
            <a:r>
              <a:rPr lang="en-US" sz="2400" b="1" dirty="0">
                <a:latin typeface="Book Antiqua" panose="02040602050305030304" pitchFamily="18" charset="0"/>
              </a:rPr>
              <a:t> of inserting the worm into the cork</a:t>
            </a:r>
            <a:endParaRPr lang="it-IT" sz="2400" b="1" dirty="0">
              <a:latin typeface="Book Antiqua" panose="02040602050305030304" pitchFamily="18" charset="0"/>
            </a:endParaRPr>
          </a:p>
        </p:txBody>
      </p:sp>
      <p:cxnSp>
        <p:nvCxnSpPr>
          <p:cNvPr id="17" name="Connettore 2 16"/>
          <p:cNvCxnSpPr/>
          <p:nvPr/>
        </p:nvCxnSpPr>
        <p:spPr>
          <a:xfrm flipV="1">
            <a:off x="4895097" y="3085715"/>
            <a:ext cx="548849" cy="13665"/>
          </a:xfrm>
          <a:prstGeom prst="straightConnector1">
            <a:avLst/>
          </a:prstGeom>
          <a:ln w="254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magin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081" y="1447800"/>
            <a:ext cx="2521891" cy="4065000"/>
          </a:xfrm>
          <a:prstGeom prst="rect">
            <a:avLst/>
          </a:prstGeom>
        </p:spPr>
      </p:pic>
      <p:cxnSp>
        <p:nvCxnSpPr>
          <p:cNvPr id="26" name="Connettore 2 25"/>
          <p:cNvCxnSpPr/>
          <p:nvPr/>
        </p:nvCxnSpPr>
        <p:spPr>
          <a:xfrm flipV="1">
            <a:off x="8756563" y="2975346"/>
            <a:ext cx="724350" cy="2079"/>
          </a:xfrm>
          <a:prstGeom prst="straightConnector1">
            <a:avLst/>
          </a:prstGeom>
          <a:ln w="25400">
            <a:headEnd type="stealth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>
            <a:off x="8763288" y="1621522"/>
            <a:ext cx="4513" cy="385477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1 55"/>
          <p:cNvCxnSpPr/>
          <p:nvPr/>
        </p:nvCxnSpPr>
        <p:spPr>
          <a:xfrm flipH="1" flipV="1">
            <a:off x="4893707" y="1995684"/>
            <a:ext cx="25636" cy="333088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/>
          <p:cNvSpPr txBox="1"/>
          <p:nvPr/>
        </p:nvSpPr>
        <p:spPr>
          <a:xfrm>
            <a:off x="5025033" y="2959678"/>
            <a:ext cx="537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</a:rPr>
              <a:t>r</a:t>
            </a:r>
            <a:r>
              <a:rPr lang="it-IT" sz="2400" b="1" baseline="-25000" dirty="0" smtClean="0">
                <a:solidFill>
                  <a:srgbClr val="C00000"/>
                </a:solidFill>
              </a:rPr>
              <a:t>1</a:t>
            </a:r>
            <a:endParaRPr lang="it-IT" sz="2400" b="1" baseline="-25000" dirty="0">
              <a:solidFill>
                <a:srgbClr val="C00000"/>
              </a:solidFill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5605570" y="4502401"/>
            <a:ext cx="652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</a:rPr>
              <a:t>r</a:t>
            </a:r>
            <a:r>
              <a:rPr lang="it-IT" sz="2400" b="1" baseline="-25000" dirty="0" smtClean="0">
                <a:solidFill>
                  <a:srgbClr val="C00000"/>
                </a:solidFill>
              </a:rPr>
              <a:t>2</a:t>
            </a:r>
            <a:endParaRPr lang="it-IT" sz="2400" b="1" baseline="-25000" dirty="0">
              <a:solidFill>
                <a:srgbClr val="C00000"/>
              </a:solidFill>
            </a:endParaRPr>
          </a:p>
        </p:txBody>
      </p:sp>
      <p:sp>
        <p:nvSpPr>
          <p:cNvPr id="61" name="CasellaDiTesto 60"/>
          <p:cNvSpPr txBox="1"/>
          <p:nvPr/>
        </p:nvSpPr>
        <p:spPr>
          <a:xfrm>
            <a:off x="9477533" y="2662079"/>
            <a:ext cx="547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</a:rPr>
              <a:t>r</a:t>
            </a:r>
            <a:r>
              <a:rPr lang="it-IT" sz="2400" b="1" baseline="-25000" dirty="0" smtClean="0">
                <a:solidFill>
                  <a:srgbClr val="C00000"/>
                </a:solidFill>
              </a:rPr>
              <a:t>1</a:t>
            </a:r>
            <a:endParaRPr lang="it-IT" sz="2400" b="1" baseline="-25000" dirty="0">
              <a:solidFill>
                <a:srgbClr val="C00000"/>
              </a:solidFill>
            </a:endParaRPr>
          </a:p>
        </p:txBody>
      </p:sp>
      <p:sp>
        <p:nvSpPr>
          <p:cNvPr id="62" name="CasellaDiTesto 61"/>
          <p:cNvSpPr txBox="1"/>
          <p:nvPr/>
        </p:nvSpPr>
        <p:spPr>
          <a:xfrm>
            <a:off x="9483197" y="4969352"/>
            <a:ext cx="677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</a:rPr>
              <a:t>r</a:t>
            </a:r>
            <a:r>
              <a:rPr lang="it-IT" sz="2400" b="1" baseline="-25000" dirty="0" smtClean="0">
                <a:solidFill>
                  <a:srgbClr val="C00000"/>
                </a:solidFill>
              </a:rPr>
              <a:t>2</a:t>
            </a:r>
            <a:endParaRPr lang="it-IT" sz="2400" b="1" baseline="-25000" dirty="0">
              <a:solidFill>
                <a:srgbClr val="C00000"/>
              </a:solidFill>
            </a:endParaRPr>
          </a:p>
        </p:txBody>
      </p:sp>
      <p:sp>
        <p:nvSpPr>
          <p:cNvPr id="64" name="CasellaDiTesto 63"/>
          <p:cNvSpPr txBox="1"/>
          <p:nvPr/>
        </p:nvSpPr>
        <p:spPr>
          <a:xfrm>
            <a:off x="1786230" y="5572452"/>
            <a:ext cx="9797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  <a:latin typeface="Book Antiqua" panose="02040602050305030304" pitchFamily="18" charset="0"/>
              </a:rPr>
              <a:t>Relazione fra forza </a:t>
            </a:r>
            <a:r>
              <a:rPr lang="it-IT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necessaria per l’inserimento F </a:t>
            </a:r>
            <a:r>
              <a:rPr lang="it-IT" b="1" dirty="0">
                <a:solidFill>
                  <a:srgbClr val="00B050"/>
                </a:solidFill>
                <a:latin typeface="Book Antiqua" panose="02040602050305030304" pitchFamily="18" charset="0"/>
              </a:rPr>
              <a:t>e forza resistente R</a:t>
            </a:r>
          </a:p>
          <a:p>
            <a:pPr algn="ctr"/>
            <a:r>
              <a:rPr lang="en-US" b="1" dirty="0">
                <a:solidFill>
                  <a:srgbClr val="00B050"/>
                </a:solidFill>
                <a:latin typeface="Book Antiqua" panose="02040602050305030304" pitchFamily="18" charset="0"/>
              </a:rPr>
              <a:t>Relationship between </a:t>
            </a:r>
            <a:r>
              <a:rPr lang="en-US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force required </a:t>
            </a:r>
            <a:r>
              <a:rPr lang="en-US" b="1" smtClean="0">
                <a:solidFill>
                  <a:srgbClr val="00B050"/>
                </a:solidFill>
                <a:latin typeface="Book Antiqua" panose="02040602050305030304" pitchFamily="18" charset="0"/>
              </a:rPr>
              <a:t>for insertion F </a:t>
            </a:r>
            <a:r>
              <a:rPr lang="en-US" b="1" dirty="0">
                <a:solidFill>
                  <a:srgbClr val="00B050"/>
                </a:solidFill>
                <a:latin typeface="Book Antiqua" panose="02040602050305030304" pitchFamily="18" charset="0"/>
              </a:rPr>
              <a:t>and resisting force R</a:t>
            </a:r>
            <a:endParaRPr lang="it-IT" b="1" dirty="0">
              <a:solidFill>
                <a:srgbClr val="00B05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it-IT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F = r</a:t>
            </a:r>
            <a:r>
              <a:rPr lang="it-IT" b="1" baseline="-25000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2</a:t>
            </a:r>
            <a:r>
              <a:rPr lang="it-IT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 / r</a:t>
            </a:r>
            <a:r>
              <a:rPr lang="it-IT" b="1" baseline="-25000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1</a:t>
            </a:r>
            <a:r>
              <a:rPr lang="it-IT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 * tan </a:t>
            </a:r>
            <a:r>
              <a:rPr lang="it-IT" b="1" dirty="0" smtClean="0">
                <a:solidFill>
                  <a:srgbClr val="00B050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ɑ * </a:t>
            </a:r>
            <a:r>
              <a:rPr lang="it-IT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R</a:t>
            </a:r>
            <a:endParaRPr lang="it-IT" b="1" dirty="0">
              <a:solidFill>
                <a:srgbClr val="00B05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339628" y="6460670"/>
            <a:ext cx="6690344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  <a:latin typeface="Book Antiqua" panose="02040602050305030304" pitchFamily="18" charset="0"/>
              </a:rPr>
              <a:t>Buona per entrambi / Good for both </a:t>
            </a:r>
          </a:p>
        </p:txBody>
      </p:sp>
      <p:cxnSp>
        <p:nvCxnSpPr>
          <p:cNvPr id="7" name="Connettore 2 6"/>
          <p:cNvCxnSpPr/>
          <p:nvPr/>
        </p:nvCxnSpPr>
        <p:spPr>
          <a:xfrm flipH="1">
            <a:off x="5033630" y="4733233"/>
            <a:ext cx="571940" cy="14515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>
            <a:off x="4146736" y="4747748"/>
            <a:ext cx="746971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8100667" y="5330283"/>
            <a:ext cx="646461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H="1">
            <a:off x="8859158" y="5326566"/>
            <a:ext cx="612320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5395792" y="1870206"/>
            <a:ext cx="40771" cy="163528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9473840" y="2166257"/>
            <a:ext cx="11623" cy="8864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5009474" y="4397829"/>
            <a:ext cx="15559" cy="76676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>
            <a:off x="8864052" y="4502401"/>
            <a:ext cx="4683" cy="9311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 flipH="1">
            <a:off x="4577451" y="3721344"/>
            <a:ext cx="820430" cy="6012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 flipH="1">
            <a:off x="4581123" y="4267267"/>
            <a:ext cx="798392" cy="2341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sellaDiTesto 50"/>
              <p:cNvSpPr txBox="1"/>
              <p:nvPr/>
            </p:nvSpPr>
            <p:spPr>
              <a:xfrm>
                <a:off x="5200298" y="3851341"/>
                <a:ext cx="1971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</m:oMath>
                  </m:oMathPara>
                </a14:m>
                <a:endParaRPr lang="it-IT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1" name="CasellaDiTes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298" y="3851341"/>
                <a:ext cx="197170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15625" r="-15625" b="-444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onnettore 1 27"/>
          <p:cNvCxnSpPr/>
          <p:nvPr/>
        </p:nvCxnSpPr>
        <p:spPr>
          <a:xfrm flipH="1" flipV="1">
            <a:off x="4440292" y="3607422"/>
            <a:ext cx="471450" cy="47960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sellaDiTesto 29"/>
              <p:cNvSpPr txBox="1"/>
              <p:nvPr/>
            </p:nvSpPr>
            <p:spPr>
              <a:xfrm>
                <a:off x="4587041" y="3360288"/>
                <a:ext cx="19717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</m:oMath>
                  </m:oMathPara>
                </a14:m>
                <a:endParaRPr lang="it-IT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CasellaDiTes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041" y="3360288"/>
                <a:ext cx="197170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5152" r="-12121" b="-217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/>
              <p:cNvSpPr txBox="1"/>
              <p:nvPr/>
            </p:nvSpPr>
            <p:spPr>
              <a:xfrm>
                <a:off x="4554593" y="1547132"/>
                <a:ext cx="2949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𝐑</m:t>
                      </m:r>
                    </m:oMath>
                  </m:oMathPara>
                </a14:m>
                <a:endParaRPr lang="it-IT" sz="2400" b="1" dirty="0">
                  <a:solidFill>
                    <a:srgbClr val="C00000"/>
                  </a:solidFill>
                  <a:latin typeface="Century" panose="02040604050505020304" pitchFamily="18" charset="0"/>
                </a:endParaRPr>
              </a:p>
            </p:txBody>
          </p:sp>
        </mc:Choice>
        <mc:Fallback xmlns="">
          <p:sp>
            <p:nvSpPr>
              <p:cNvPr id="21" name="CasellaDiTes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593" y="1547132"/>
                <a:ext cx="294953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0408" r="-20408" b="-1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Connettore 2 38"/>
          <p:cNvCxnSpPr/>
          <p:nvPr/>
        </p:nvCxnSpPr>
        <p:spPr>
          <a:xfrm flipV="1">
            <a:off x="4892707" y="1840211"/>
            <a:ext cx="1000" cy="15647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/>
          <p:nvPr/>
        </p:nvCxnSpPr>
        <p:spPr>
          <a:xfrm flipV="1">
            <a:off x="8763288" y="1502221"/>
            <a:ext cx="1000" cy="15647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sellaDiTesto 34"/>
              <p:cNvSpPr txBox="1"/>
              <p:nvPr/>
            </p:nvSpPr>
            <p:spPr>
              <a:xfrm>
                <a:off x="8458188" y="1348779"/>
                <a:ext cx="2949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𝐑</m:t>
                      </m:r>
                    </m:oMath>
                  </m:oMathPara>
                </a14:m>
                <a:endParaRPr lang="it-IT" sz="2400" b="1" dirty="0">
                  <a:solidFill>
                    <a:srgbClr val="C00000"/>
                  </a:solidFill>
                  <a:latin typeface="Century" panose="02040604050505020304" pitchFamily="18" charset="0"/>
                </a:endParaRPr>
              </a:p>
            </p:txBody>
          </p:sp>
        </mc:Choice>
        <mc:Fallback xmlns="">
          <p:sp>
            <p:nvSpPr>
              <p:cNvPr id="35" name="CasellaDiTes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188" y="1348779"/>
                <a:ext cx="294953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0408" r="-20408" b="-98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Connettore 1 35"/>
          <p:cNvCxnSpPr/>
          <p:nvPr/>
        </p:nvCxnSpPr>
        <p:spPr>
          <a:xfrm flipH="1">
            <a:off x="8448943" y="4569771"/>
            <a:ext cx="820430" cy="6012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 flipH="1">
            <a:off x="8452615" y="5115694"/>
            <a:ext cx="798392" cy="2341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sellaDiTesto 39"/>
              <p:cNvSpPr txBox="1"/>
              <p:nvPr/>
            </p:nvSpPr>
            <p:spPr>
              <a:xfrm>
                <a:off x="9071790" y="4699768"/>
                <a:ext cx="1971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</m:oMath>
                  </m:oMathPara>
                </a14:m>
                <a:endParaRPr lang="it-IT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0" name="CasellaDiTes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1790" y="4699768"/>
                <a:ext cx="197170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15625" r="-15625" b="-444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Connettore 1 40"/>
          <p:cNvCxnSpPr/>
          <p:nvPr/>
        </p:nvCxnSpPr>
        <p:spPr>
          <a:xfrm flipH="1" flipV="1">
            <a:off x="8311784" y="4455849"/>
            <a:ext cx="471450" cy="47960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sellaDiTesto 41"/>
              <p:cNvSpPr txBox="1"/>
              <p:nvPr/>
            </p:nvSpPr>
            <p:spPr>
              <a:xfrm>
                <a:off x="8458533" y="4208715"/>
                <a:ext cx="19717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</m:oMath>
                  </m:oMathPara>
                </a14:m>
                <a:endParaRPr lang="it-IT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2" name="CasellaDiTes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533" y="4208715"/>
                <a:ext cx="197170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15625" r="-15625" b="-217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24"/>
          <p:cNvSpPr>
            <a:spLocks noChangeArrowheads="1"/>
          </p:cNvSpPr>
          <p:nvPr/>
        </p:nvSpPr>
        <p:spPr bwMode="auto">
          <a:xfrm>
            <a:off x="5302325" y="2398343"/>
            <a:ext cx="215900" cy="2159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7" name="Oval 24"/>
          <p:cNvSpPr>
            <a:spLocks noChangeArrowheads="1"/>
          </p:cNvSpPr>
          <p:nvPr/>
        </p:nvSpPr>
        <p:spPr bwMode="auto">
          <a:xfrm>
            <a:off x="9355743" y="2528309"/>
            <a:ext cx="215900" cy="2159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8" name="Oval 24"/>
          <p:cNvSpPr>
            <a:spLocks noChangeArrowheads="1"/>
          </p:cNvSpPr>
          <p:nvPr/>
        </p:nvSpPr>
        <p:spPr bwMode="auto">
          <a:xfrm>
            <a:off x="4104722" y="2390436"/>
            <a:ext cx="215900" cy="2159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cxnSp>
        <p:nvCxnSpPr>
          <p:cNvPr id="50" name="Connettore 1 49"/>
          <p:cNvCxnSpPr/>
          <p:nvPr/>
        </p:nvCxnSpPr>
        <p:spPr>
          <a:xfrm>
            <a:off x="4202083" y="1926564"/>
            <a:ext cx="40771" cy="163528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/>
          <p:cNvCxnSpPr/>
          <p:nvPr/>
        </p:nvCxnSpPr>
        <p:spPr>
          <a:xfrm flipV="1">
            <a:off x="4242854" y="3085715"/>
            <a:ext cx="649853" cy="13665"/>
          </a:xfrm>
          <a:prstGeom prst="straightConnector1">
            <a:avLst/>
          </a:prstGeom>
          <a:ln w="254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sellaDiTesto 52"/>
          <p:cNvSpPr txBox="1"/>
          <p:nvPr/>
        </p:nvSpPr>
        <p:spPr>
          <a:xfrm>
            <a:off x="4445826" y="2951843"/>
            <a:ext cx="537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</a:rPr>
              <a:t>r</a:t>
            </a:r>
            <a:r>
              <a:rPr lang="it-IT" sz="2400" b="1" baseline="-25000" dirty="0" smtClean="0">
                <a:solidFill>
                  <a:srgbClr val="C00000"/>
                </a:solidFill>
              </a:rPr>
              <a:t>1</a:t>
            </a:r>
            <a:endParaRPr lang="it-IT" sz="2400" b="1" baseline="-25000" dirty="0">
              <a:solidFill>
                <a:srgbClr val="C00000"/>
              </a:solidFill>
            </a:endParaRPr>
          </a:p>
        </p:txBody>
      </p:sp>
      <p:cxnSp>
        <p:nvCxnSpPr>
          <p:cNvPr id="54" name="Connettore 1 53"/>
          <p:cNvCxnSpPr/>
          <p:nvPr/>
        </p:nvCxnSpPr>
        <p:spPr>
          <a:xfrm>
            <a:off x="8040696" y="2166257"/>
            <a:ext cx="16553" cy="8864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2 54"/>
          <p:cNvCxnSpPr/>
          <p:nvPr/>
        </p:nvCxnSpPr>
        <p:spPr>
          <a:xfrm flipV="1">
            <a:off x="8040696" y="2968198"/>
            <a:ext cx="724350" cy="2079"/>
          </a:xfrm>
          <a:prstGeom prst="straightConnector1">
            <a:avLst/>
          </a:prstGeom>
          <a:ln w="25400">
            <a:headEnd type="stealth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sellaDiTesto 58"/>
          <p:cNvSpPr txBox="1"/>
          <p:nvPr/>
        </p:nvSpPr>
        <p:spPr>
          <a:xfrm>
            <a:off x="7664117" y="2669120"/>
            <a:ext cx="547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</a:rPr>
              <a:t>r</a:t>
            </a:r>
            <a:r>
              <a:rPr lang="it-IT" sz="2400" b="1" baseline="-25000" dirty="0" smtClean="0">
                <a:solidFill>
                  <a:srgbClr val="C00000"/>
                </a:solidFill>
              </a:rPr>
              <a:t>1</a:t>
            </a:r>
            <a:endParaRPr lang="it-IT" sz="2400" b="1" baseline="-25000" dirty="0">
              <a:solidFill>
                <a:srgbClr val="C00000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5505115" y="2281695"/>
            <a:ext cx="430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</a:rPr>
              <a:t>F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60" name="CasellaDiTesto 59"/>
          <p:cNvSpPr txBox="1"/>
          <p:nvPr/>
        </p:nvSpPr>
        <p:spPr>
          <a:xfrm>
            <a:off x="9628703" y="2405426"/>
            <a:ext cx="430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</a:rPr>
              <a:t>F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49" name="Oval 24"/>
          <p:cNvSpPr>
            <a:spLocks noChangeArrowheads="1"/>
          </p:cNvSpPr>
          <p:nvPr/>
        </p:nvSpPr>
        <p:spPr bwMode="auto">
          <a:xfrm>
            <a:off x="7939942" y="2528309"/>
            <a:ext cx="215900" cy="2159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653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258" y="1742595"/>
            <a:ext cx="2251865" cy="2880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234" y="1670973"/>
            <a:ext cx="1782144" cy="28800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782807" y="4897810"/>
            <a:ext cx="7308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Relazione fra forza di estrazione F e forza resistente R</a:t>
            </a:r>
          </a:p>
          <a:p>
            <a:pPr algn="ctr"/>
            <a:r>
              <a:rPr lang="en-US" b="1" dirty="0">
                <a:solidFill>
                  <a:srgbClr val="00B050"/>
                </a:solidFill>
                <a:latin typeface="Book Antiqua" panose="02040602050305030304" pitchFamily="18" charset="0"/>
              </a:rPr>
              <a:t>Relationship between extraction force F and resisting force R</a:t>
            </a:r>
            <a:endParaRPr lang="it-IT" b="1" dirty="0" smtClean="0">
              <a:solidFill>
                <a:srgbClr val="00B050"/>
              </a:solidFill>
              <a:latin typeface="Book Antiqua" panose="02040602050305030304" pitchFamily="18" charset="0"/>
            </a:endParaRPr>
          </a:p>
          <a:p>
            <a:r>
              <a:rPr lang="it-IT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                       F = R                                                  F = (d</a:t>
            </a:r>
            <a:r>
              <a:rPr lang="it-IT" b="1" baseline="-25000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1</a:t>
            </a:r>
            <a:r>
              <a:rPr lang="it-IT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 / d</a:t>
            </a:r>
            <a:r>
              <a:rPr lang="it-IT" b="1" baseline="-25000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2</a:t>
            </a:r>
            <a:r>
              <a:rPr lang="it-IT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 / n) * R</a:t>
            </a:r>
            <a:endParaRPr lang="it-IT" b="1" dirty="0">
              <a:solidFill>
                <a:srgbClr val="00B05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839687" y="348618"/>
            <a:ext cx="937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Book Antiqua" panose="02040602050305030304" pitchFamily="18" charset="0"/>
              </a:rPr>
              <a:t>Considerazioni sulla </a:t>
            </a:r>
            <a:r>
              <a:rPr lang="it-IT" sz="2400" b="1" u="sng" dirty="0" smtClean="0">
                <a:latin typeface="Book Antiqua" panose="02040602050305030304" pitchFamily="18" charset="0"/>
              </a:rPr>
              <a:t>riduzione della forza di </a:t>
            </a:r>
            <a:r>
              <a:rPr lang="it-IT" sz="2400" b="1" dirty="0" smtClean="0">
                <a:latin typeface="Book Antiqua" panose="02040602050305030304" pitchFamily="18" charset="0"/>
              </a:rPr>
              <a:t>estrazione del tappo</a:t>
            </a:r>
          </a:p>
          <a:p>
            <a:pPr algn="ctr"/>
            <a:r>
              <a:rPr lang="en-US" sz="2400" b="1" dirty="0">
                <a:latin typeface="Book Antiqua" panose="02040602050305030304" pitchFamily="18" charset="0"/>
              </a:rPr>
              <a:t>Considerations on </a:t>
            </a:r>
            <a:r>
              <a:rPr lang="en-US" sz="2400" b="1" u="sng" dirty="0">
                <a:latin typeface="Book Antiqua" panose="02040602050305030304" pitchFamily="18" charset="0"/>
              </a:rPr>
              <a:t>reducing the force of </a:t>
            </a:r>
            <a:r>
              <a:rPr lang="en-US" sz="2400" b="1" u="sng" dirty="0" smtClean="0">
                <a:latin typeface="Book Antiqua" panose="02040602050305030304" pitchFamily="18" charset="0"/>
              </a:rPr>
              <a:t>cork </a:t>
            </a:r>
            <a:r>
              <a:rPr lang="en-US" sz="2400" b="1" u="sng" dirty="0">
                <a:latin typeface="Book Antiqua" panose="02040602050305030304" pitchFamily="18" charset="0"/>
              </a:rPr>
              <a:t>extraction</a:t>
            </a:r>
            <a:endParaRPr lang="it-IT" sz="2400" b="1" u="sng" dirty="0">
              <a:latin typeface="Book Antiqua" panose="02040602050305030304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309658" y="5894804"/>
            <a:ext cx="6255256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Book Antiqua" panose="02040602050305030304" pitchFamily="18" charset="0"/>
              </a:rPr>
              <a:t>    </a:t>
            </a:r>
            <a:r>
              <a:rPr lang="it-IT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Guadagno nella riduzione della forza di estrazione </a:t>
            </a:r>
          </a:p>
          <a:p>
            <a:pPr algn="ctr"/>
            <a:r>
              <a:rPr lang="it-IT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      </a:t>
            </a:r>
            <a:r>
              <a:rPr lang="en-US" b="1" dirty="0">
                <a:solidFill>
                  <a:srgbClr val="00B050"/>
                </a:solidFill>
                <a:latin typeface="Book Antiqua" panose="02040602050305030304" pitchFamily="18" charset="0"/>
              </a:rPr>
              <a:t>Gain in the reduction of extraction force </a:t>
            </a:r>
            <a:endParaRPr lang="it-IT" b="1" dirty="0" smtClean="0">
              <a:solidFill>
                <a:srgbClr val="00B050"/>
              </a:solidFill>
              <a:latin typeface="Book Antiqua" panose="02040602050305030304" pitchFamily="18" charset="0"/>
            </a:endParaRPr>
          </a:p>
          <a:p>
            <a:r>
              <a:rPr lang="it-IT" b="1" dirty="0">
                <a:solidFill>
                  <a:srgbClr val="00B050"/>
                </a:solidFill>
                <a:latin typeface="Book Antiqua" panose="02040602050305030304" pitchFamily="18" charset="0"/>
              </a:rPr>
              <a:t>    </a:t>
            </a:r>
            <a:r>
              <a:rPr lang="it-IT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  </a:t>
            </a:r>
            <a:r>
              <a:rPr lang="it-IT" b="1" dirty="0">
                <a:solidFill>
                  <a:srgbClr val="FF0000"/>
                </a:solidFill>
                <a:latin typeface="Book Antiqua" panose="02040602050305030304" pitchFamily="18" charset="0"/>
              </a:rPr>
              <a:t>nulla </a:t>
            </a:r>
            <a:r>
              <a:rPr lang="it-IT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/ nothing                                           </a:t>
            </a:r>
            <a:r>
              <a:rPr lang="it-IT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ottima / optimal </a:t>
            </a:r>
            <a:endParaRPr lang="it-IT" b="1" dirty="0">
              <a:solidFill>
                <a:srgbClr val="00B05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2" name="Connettore 2 11"/>
          <p:cNvCxnSpPr/>
          <p:nvPr/>
        </p:nvCxnSpPr>
        <p:spPr>
          <a:xfrm flipV="1">
            <a:off x="4500000" y="1780745"/>
            <a:ext cx="1" cy="62228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>
            <a:off x="4500000" y="3768712"/>
            <a:ext cx="0" cy="74823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4597244" y="1780745"/>
            <a:ext cx="841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F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4702629" y="4034971"/>
            <a:ext cx="56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R</a:t>
            </a:r>
            <a:endParaRPr lang="it-IT" b="1" dirty="0">
              <a:solidFill>
                <a:srgbClr val="C00000"/>
              </a:solidFill>
            </a:endParaRPr>
          </a:p>
        </p:txBody>
      </p:sp>
      <p:cxnSp>
        <p:nvCxnSpPr>
          <p:cNvPr id="22" name="Connettore 2 21"/>
          <p:cNvCxnSpPr>
            <a:endCxn id="6" idx="0"/>
          </p:cNvCxnSpPr>
          <p:nvPr/>
        </p:nvCxnSpPr>
        <p:spPr>
          <a:xfrm flipH="1" flipV="1">
            <a:off x="8488306" y="1670973"/>
            <a:ext cx="2267" cy="42091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>
            <a:endCxn id="6" idx="2"/>
          </p:cNvCxnSpPr>
          <p:nvPr/>
        </p:nvCxnSpPr>
        <p:spPr>
          <a:xfrm>
            <a:off x="8488306" y="4176858"/>
            <a:ext cx="0" cy="374115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8675435" y="1636820"/>
            <a:ext cx="525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F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8635042" y="4069988"/>
            <a:ext cx="525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R</a:t>
            </a:r>
            <a:endParaRPr lang="it-IT" b="1" dirty="0">
              <a:solidFill>
                <a:srgbClr val="C00000"/>
              </a:solidFill>
            </a:endParaRPr>
          </a:p>
        </p:txBody>
      </p:sp>
      <p:cxnSp>
        <p:nvCxnSpPr>
          <p:cNvPr id="10" name="Connettore 2 9"/>
          <p:cNvCxnSpPr/>
          <p:nvPr/>
        </p:nvCxnSpPr>
        <p:spPr>
          <a:xfrm flipV="1">
            <a:off x="8022487" y="2653819"/>
            <a:ext cx="1059366" cy="401444"/>
          </a:xfrm>
          <a:prstGeom prst="straightConnector1">
            <a:avLst/>
          </a:prstGeom>
          <a:ln w="222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 flipH="1">
            <a:off x="7987936" y="3226273"/>
            <a:ext cx="490653" cy="223739"/>
          </a:xfrm>
          <a:prstGeom prst="straightConnector1">
            <a:avLst/>
          </a:prstGeom>
          <a:ln w="222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 flipH="1">
            <a:off x="7909415" y="2651440"/>
            <a:ext cx="1157781" cy="42880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7495247" y="2926307"/>
            <a:ext cx="516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d</a:t>
            </a:r>
            <a:r>
              <a:rPr lang="it-IT" b="1" baseline="-25000" dirty="0" smtClean="0">
                <a:solidFill>
                  <a:srgbClr val="C00000"/>
                </a:solidFill>
              </a:rPr>
              <a:t>2</a:t>
            </a:r>
            <a:endParaRPr lang="it-IT" b="1" baseline="-25000" dirty="0">
              <a:solidFill>
                <a:srgbClr val="C00000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7495247" y="3302124"/>
            <a:ext cx="516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d</a:t>
            </a:r>
            <a:r>
              <a:rPr lang="it-IT" b="1" baseline="-25000" dirty="0" smtClean="0">
                <a:solidFill>
                  <a:srgbClr val="C00000"/>
                </a:solidFill>
              </a:rPr>
              <a:t>1</a:t>
            </a:r>
            <a:endParaRPr lang="it-IT" b="1" baseline="-25000" dirty="0">
              <a:solidFill>
                <a:srgbClr val="C00000"/>
              </a:solidFill>
            </a:endParaRPr>
          </a:p>
        </p:txBody>
      </p:sp>
      <p:cxnSp>
        <p:nvCxnSpPr>
          <p:cNvPr id="32" name="Connettore 2 31"/>
          <p:cNvCxnSpPr/>
          <p:nvPr/>
        </p:nvCxnSpPr>
        <p:spPr>
          <a:xfrm flipV="1">
            <a:off x="7987936" y="2675578"/>
            <a:ext cx="1059366" cy="401444"/>
          </a:xfrm>
          <a:prstGeom prst="straightConnector1">
            <a:avLst/>
          </a:prstGeom>
          <a:ln w="25400">
            <a:solidFill>
              <a:srgbClr val="FFFF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/>
          <p:cNvCxnSpPr/>
          <p:nvPr/>
        </p:nvCxnSpPr>
        <p:spPr>
          <a:xfrm flipV="1">
            <a:off x="8022487" y="3193165"/>
            <a:ext cx="529683" cy="223739"/>
          </a:xfrm>
          <a:prstGeom prst="straightConnector1">
            <a:avLst/>
          </a:prstGeom>
          <a:ln w="25400">
            <a:solidFill>
              <a:srgbClr val="FFFF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98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82" y="2821100"/>
            <a:ext cx="1688899" cy="2160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838" y="2821100"/>
            <a:ext cx="1336608" cy="2160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796018" y="118897"/>
            <a:ext cx="8470695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                </a:t>
            </a:r>
            <a:r>
              <a:rPr lang="it-IT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obiettivo            </a:t>
            </a:r>
            <a:r>
              <a:rPr lang="it-IT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</a:t>
            </a:r>
            <a:r>
              <a:rPr lang="it-IT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riunire insieme:</a:t>
            </a:r>
          </a:p>
          <a:p>
            <a:r>
              <a:rPr lang="it-IT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                   goal                       to </a:t>
            </a:r>
            <a:r>
              <a:rPr lang="it-IT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bring together:</a:t>
            </a:r>
            <a:endParaRPr lang="it-IT" sz="2400" b="1" dirty="0" smtClean="0">
              <a:solidFill>
                <a:srgbClr val="FF00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b="1" dirty="0" smtClean="0">
                <a:solidFill>
                  <a:srgbClr val="00B05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 - la buona robustezza </a:t>
            </a:r>
            <a:r>
              <a:rPr lang="it-IT" b="1" i="1" dirty="0" smtClean="0">
                <a:solidFill>
                  <a:srgbClr val="00B05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del tipo a T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b="1" i="1" dirty="0">
                <a:solidFill>
                  <a:srgbClr val="00B05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it-IT" b="1" i="1" dirty="0" smtClean="0">
                <a:solidFill>
                  <a:srgbClr val="00B05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- </a:t>
            </a:r>
            <a:r>
              <a:rPr lang="en-US" b="1" i="1" dirty="0">
                <a:solidFill>
                  <a:srgbClr val="00B05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the good strength of the T-type</a:t>
            </a:r>
            <a:r>
              <a:rPr lang="it-IT" b="1" i="1" dirty="0" smtClean="0">
                <a:solidFill>
                  <a:srgbClr val="00B05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b="1" dirty="0" smtClean="0">
                <a:solidFill>
                  <a:srgbClr val="00B0F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b - la ottima riduzione della forza di estrazione </a:t>
            </a:r>
            <a:r>
              <a:rPr lang="it-IT" b="1" i="1" dirty="0" smtClean="0">
                <a:solidFill>
                  <a:srgbClr val="00B0F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nel tipo multileve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i="1" dirty="0" smtClean="0">
                <a:solidFill>
                  <a:srgbClr val="00B0F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 - The </a:t>
            </a:r>
            <a:r>
              <a:rPr lang="en-US" b="1" i="1" dirty="0">
                <a:solidFill>
                  <a:srgbClr val="00B0F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excellent reduction of the extraction force in the </a:t>
            </a:r>
            <a:r>
              <a:rPr lang="en-US" b="1" i="1" dirty="0" smtClean="0">
                <a:solidFill>
                  <a:srgbClr val="00B0F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compound lever </a:t>
            </a:r>
            <a:r>
              <a:rPr lang="en-US" b="1" i="1" dirty="0">
                <a:solidFill>
                  <a:srgbClr val="00B0F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type</a:t>
            </a:r>
            <a:endParaRPr lang="it-IT" b="1" i="1" dirty="0">
              <a:solidFill>
                <a:srgbClr val="00B0F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Connettore 2 3"/>
          <p:cNvCxnSpPr/>
          <p:nvPr/>
        </p:nvCxnSpPr>
        <p:spPr>
          <a:xfrm>
            <a:off x="5697744" y="348343"/>
            <a:ext cx="711766" cy="7147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6626319" y="5459333"/>
            <a:ext cx="82005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   </a:t>
            </a:r>
            <a:r>
              <a:rPr lang="it-IT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it-IT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nettore 2 6"/>
          <p:cNvCxnSpPr/>
          <p:nvPr/>
        </p:nvCxnSpPr>
        <p:spPr>
          <a:xfrm>
            <a:off x="6126481" y="5010129"/>
            <a:ext cx="687976" cy="8028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flipH="1">
            <a:off x="7031366" y="5010129"/>
            <a:ext cx="709474" cy="8028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flipV="1">
            <a:off x="5697744" y="729207"/>
            <a:ext cx="735713" cy="1946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3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0030" y="652643"/>
            <a:ext cx="11259456" cy="991099"/>
          </a:xfrm>
        </p:spPr>
        <p:txBody>
          <a:bodyPr/>
          <a:lstStyle/>
          <a:p>
            <a:pPr algn="ctr"/>
            <a:r>
              <a:rPr lang="it-IT" sz="24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Il risultato</a:t>
            </a:r>
            <a:br>
              <a:rPr lang="it-IT" sz="24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it-IT" sz="24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The result</a:t>
            </a:r>
            <a:endParaRPr lang="it-IT" sz="2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438" y="2148392"/>
            <a:ext cx="5120640" cy="3782291"/>
          </a:xfrm>
        </p:spPr>
      </p:pic>
    </p:spTree>
    <p:extLst>
      <p:ext uri="{BB962C8B-B14F-4D97-AF65-F5344CB8AC3E}">
        <p14:creationId xmlns:p14="http://schemas.microsoft.com/office/powerpoint/2010/main" val="152148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843</TotalTime>
  <Words>533</Words>
  <Application>Microsoft Office PowerPoint</Application>
  <PresentationFormat>Widescreen</PresentationFormat>
  <Paragraphs>92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16</vt:i4>
      </vt:variant>
    </vt:vector>
  </HeadingPairs>
  <TitlesOfParts>
    <vt:vector size="28" baseType="lpstr">
      <vt:lpstr>Arial</vt:lpstr>
      <vt:lpstr>Book Antiqua</vt:lpstr>
      <vt:lpstr>Calibri</vt:lpstr>
      <vt:lpstr>Cambria Math</vt:lpstr>
      <vt:lpstr>Century</vt:lpstr>
      <vt:lpstr>Century Gothic</vt:lpstr>
      <vt:lpstr>French Script MT</vt:lpstr>
      <vt:lpstr>Times New Roman</vt:lpstr>
      <vt:lpstr>Wingdings</vt:lpstr>
      <vt:lpstr>Wingdings 3</vt:lpstr>
      <vt:lpstr>Filo</vt:lpstr>
      <vt:lpstr>Ione</vt:lpstr>
      <vt:lpstr>I.C.C.A. 2024</vt:lpstr>
      <vt:lpstr> Premessa          </vt:lpstr>
      <vt:lpstr>Esemplare a T, Piemonte, Italia T type, Piedmont, Italy </vt:lpstr>
      <vt:lpstr>Multileve Compound levers  Wier’s patent n. 12804, september 25 1884 «WIER’S PATENT 12804 25 SEPTR 1884 J. HEELEY &amp; SONS MAKERS»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risultato The result</vt:lpstr>
      <vt:lpstr>”sine labore firmior promoves”  (lavori senza fatica con maggiore sicurezza)  (you work effortlessly with greater security)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Tipo a strappo piemontese</dc:title>
  <dc:creator>Armando Cecconi</dc:creator>
  <cp:lastModifiedBy>Account Microsoft</cp:lastModifiedBy>
  <cp:revision>117</cp:revision>
  <dcterms:created xsi:type="dcterms:W3CDTF">2018-10-15T21:08:04Z</dcterms:created>
  <dcterms:modified xsi:type="dcterms:W3CDTF">2024-07-15T15:36:15Z</dcterms:modified>
</cp:coreProperties>
</file>